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307" r:id="rId2"/>
    <p:sldId id="266" r:id="rId3"/>
    <p:sldId id="273" r:id="rId4"/>
    <p:sldId id="274" r:id="rId5"/>
    <p:sldId id="275" r:id="rId6"/>
    <p:sldId id="276" r:id="rId7"/>
    <p:sldId id="280" r:id="rId8"/>
    <p:sldId id="281" r:id="rId9"/>
    <p:sldId id="282" r:id="rId10"/>
    <p:sldId id="285" r:id="rId11"/>
    <p:sldId id="286" r:id="rId12"/>
    <p:sldId id="287" r:id="rId13"/>
    <p:sldId id="288" r:id="rId14"/>
    <p:sldId id="289" r:id="rId15"/>
    <p:sldId id="290" r:id="rId16"/>
    <p:sldId id="291" r:id="rId17"/>
    <p:sldId id="292" r:id="rId18"/>
    <p:sldId id="293" r:id="rId19"/>
    <p:sldId id="294" r:id="rId20"/>
    <p:sldId id="296" r:id="rId21"/>
    <p:sldId id="295" r:id="rId22"/>
    <p:sldId id="297" r:id="rId23"/>
    <p:sldId id="298" r:id="rId24"/>
    <p:sldId id="299" r:id="rId25"/>
    <p:sldId id="300" r:id="rId26"/>
    <p:sldId id="301" r:id="rId27"/>
    <p:sldId id="302" r:id="rId28"/>
    <p:sldId id="303" r:id="rId29"/>
    <p:sldId id="320" r:id="rId30"/>
    <p:sldId id="313" r:id="rId31"/>
    <p:sldId id="304" r:id="rId32"/>
    <p:sldId id="317" r:id="rId33"/>
    <p:sldId id="314" r:id="rId34"/>
    <p:sldId id="308" r:id="rId35"/>
    <p:sldId id="316" r:id="rId36"/>
    <p:sldId id="318" r:id="rId37"/>
    <p:sldId id="311" r:id="rId38"/>
    <p:sldId id="309" r:id="rId39"/>
    <p:sldId id="305" r:id="rId40"/>
    <p:sldId id="319" r:id="rId41"/>
    <p:sldId id="321" r:id="rId42"/>
    <p:sldId id="32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824" y="-3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56444F-7F5F-47CB-8F19-9547C3E8F607}" type="datetimeFigureOut">
              <a:rPr lang="en-ZW" smtClean="0"/>
              <a:t>8/27/2013</a:t>
            </a:fld>
            <a:endParaRPr lang="en-Z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CD36FC-9602-4D9D-9911-C579FAE3518D}" type="slidenum">
              <a:rPr lang="en-ZW" smtClean="0"/>
              <a:t>‹#›</a:t>
            </a:fld>
            <a:endParaRPr lang="en-ZW"/>
          </a:p>
        </p:txBody>
      </p:sp>
    </p:spTree>
    <p:extLst>
      <p:ext uri="{BB962C8B-B14F-4D97-AF65-F5344CB8AC3E}">
        <p14:creationId xmlns:p14="http://schemas.microsoft.com/office/powerpoint/2010/main" val="52752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125 miles of coast of Italy</a:t>
            </a:r>
          </a:p>
          <a:p>
            <a:pPr lvl="2"/>
            <a:r>
              <a:rPr lang="en-GB" dirty="0" smtClean="0"/>
              <a:t>Highlands, bronze age</a:t>
            </a:r>
            <a:r>
              <a:rPr lang="en-GB" baseline="0" dirty="0" smtClean="0"/>
              <a:t> culture, life has been much the same since the time of Christ</a:t>
            </a:r>
            <a:endParaRPr lang="en-GB" dirty="0" smtClean="0"/>
          </a:p>
          <a:p>
            <a:pPr lvl="2"/>
            <a:r>
              <a:rPr lang="en-GB" dirty="0" smtClean="0"/>
              <a:t>No word for retirement – lifelong activity</a:t>
            </a:r>
            <a:r>
              <a:rPr lang="en-GB" baseline="0" dirty="0" smtClean="0"/>
              <a:t>/work… patient story</a:t>
            </a:r>
            <a:endParaRPr lang="en-GB" dirty="0" smtClean="0"/>
          </a:p>
          <a:p>
            <a:pPr lvl="2"/>
            <a:r>
              <a:rPr lang="en-GB" dirty="0" smtClean="0"/>
              <a:t>Still</a:t>
            </a:r>
            <a:r>
              <a:rPr lang="en-GB" baseline="0" dirty="0" smtClean="0"/>
              <a:t> head sheep, chop wood, ride </a:t>
            </a:r>
            <a:r>
              <a:rPr lang="en-GB" baseline="0" dirty="0" err="1" smtClean="0"/>
              <a:t>motorcyles</a:t>
            </a:r>
            <a:r>
              <a:rPr lang="en-GB" baseline="0" dirty="0" smtClean="0"/>
              <a:t>, die in their 90 often sex</a:t>
            </a:r>
            <a:endParaRPr lang="en-GB" dirty="0" smtClean="0"/>
          </a:p>
          <a:p>
            <a:endParaRPr lang="en-GB" dirty="0"/>
          </a:p>
        </p:txBody>
      </p:sp>
      <p:sp>
        <p:nvSpPr>
          <p:cNvPr id="4" name="Slide Number Placeholder 3"/>
          <p:cNvSpPr>
            <a:spLocks noGrp="1"/>
          </p:cNvSpPr>
          <p:nvPr>
            <p:ph type="sldNum" sz="quarter" idx="10"/>
          </p:nvPr>
        </p:nvSpPr>
        <p:spPr/>
        <p:txBody>
          <a:bodyPr/>
          <a:lstStyle/>
          <a:p>
            <a:fld id="{60629464-DEB5-4B66-9745-D5EEA8B6A124}"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Sunlight/ </a:t>
            </a:r>
            <a:r>
              <a:rPr lang="en-ZW" dirty="0" err="1" smtClean="0"/>
              <a:t>vit</a:t>
            </a:r>
            <a:r>
              <a:rPr lang="en-ZW" dirty="0" smtClean="0"/>
              <a:t> D calcium, fresh air, sleep better,</a:t>
            </a:r>
            <a:r>
              <a:rPr lang="en-ZW" baseline="0" dirty="0" smtClean="0"/>
              <a:t> melatonin</a:t>
            </a:r>
            <a:endParaRPr lang="en-ZW" dirty="0"/>
          </a:p>
        </p:txBody>
      </p:sp>
      <p:sp>
        <p:nvSpPr>
          <p:cNvPr id="4" name="Slide Number Placeholder 3"/>
          <p:cNvSpPr>
            <a:spLocks noGrp="1"/>
          </p:cNvSpPr>
          <p:nvPr>
            <p:ph type="sldNum" sz="quarter" idx="10"/>
          </p:nvPr>
        </p:nvSpPr>
        <p:spPr/>
        <p:txBody>
          <a:bodyPr/>
          <a:lstStyle/>
          <a:p>
            <a:fld id="{1BCD36FC-9602-4D9D-9911-C579FAE3518D}" type="slidenum">
              <a:rPr lang="en-ZW" smtClean="0"/>
              <a:t>15</a:t>
            </a:fld>
            <a:endParaRPr lang="en-ZW"/>
          </a:p>
        </p:txBody>
      </p:sp>
    </p:spTree>
    <p:extLst>
      <p:ext uri="{BB962C8B-B14F-4D97-AF65-F5344CB8AC3E}">
        <p14:creationId xmlns:p14="http://schemas.microsoft.com/office/powerpoint/2010/main" val="244671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family</a:t>
            </a:r>
            <a:endParaRPr lang="en-ZW" dirty="0"/>
          </a:p>
        </p:txBody>
      </p:sp>
      <p:sp>
        <p:nvSpPr>
          <p:cNvPr id="4" name="Slide Number Placeholder 3"/>
          <p:cNvSpPr>
            <a:spLocks noGrp="1"/>
          </p:cNvSpPr>
          <p:nvPr>
            <p:ph type="sldNum" sz="quarter" idx="10"/>
          </p:nvPr>
        </p:nvSpPr>
        <p:spPr/>
        <p:txBody>
          <a:bodyPr/>
          <a:lstStyle/>
          <a:p>
            <a:fld id="{1BCD36FC-9602-4D9D-9911-C579FAE3518D}" type="slidenum">
              <a:rPr lang="en-ZW" smtClean="0"/>
              <a:t>16</a:t>
            </a:fld>
            <a:endParaRPr lang="en-ZW"/>
          </a:p>
        </p:txBody>
      </p:sp>
    </p:spTree>
    <p:extLst>
      <p:ext uri="{BB962C8B-B14F-4D97-AF65-F5344CB8AC3E}">
        <p14:creationId xmlns:p14="http://schemas.microsoft.com/office/powerpoint/2010/main" val="415904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Isolation kills…</a:t>
            </a:r>
          </a:p>
          <a:p>
            <a:r>
              <a:rPr lang="en-ZW" dirty="0" smtClean="0"/>
              <a:t>We are social beings… we need to belong/to feel loved and appreciated</a:t>
            </a:r>
            <a:endParaRPr lang="en-ZW" dirty="0"/>
          </a:p>
        </p:txBody>
      </p:sp>
      <p:sp>
        <p:nvSpPr>
          <p:cNvPr id="4" name="Slide Number Placeholder 3"/>
          <p:cNvSpPr>
            <a:spLocks noGrp="1"/>
          </p:cNvSpPr>
          <p:nvPr>
            <p:ph type="sldNum" sz="quarter" idx="10"/>
          </p:nvPr>
        </p:nvSpPr>
        <p:spPr/>
        <p:txBody>
          <a:bodyPr/>
          <a:lstStyle/>
          <a:p>
            <a:fld id="{1BCD36FC-9602-4D9D-9911-C579FAE3518D}" type="slidenum">
              <a:rPr lang="en-ZW" smtClean="0"/>
              <a:t>17</a:t>
            </a:fld>
            <a:endParaRPr lang="en-ZW"/>
          </a:p>
        </p:txBody>
      </p:sp>
    </p:spTree>
    <p:extLst>
      <p:ext uri="{BB962C8B-B14F-4D97-AF65-F5344CB8AC3E}">
        <p14:creationId xmlns:p14="http://schemas.microsoft.com/office/powerpoint/2010/main" val="46811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161 small islands, northern part</a:t>
            </a:r>
          </a:p>
          <a:p>
            <a:r>
              <a:rPr lang="en-GB" dirty="0" smtClean="0"/>
              <a:t>Ground zero for longevity</a:t>
            </a:r>
            <a:endParaRPr lang="en-GB" dirty="0"/>
          </a:p>
        </p:txBody>
      </p:sp>
      <p:sp>
        <p:nvSpPr>
          <p:cNvPr id="4" name="Slide Number Placeholder 3"/>
          <p:cNvSpPr>
            <a:spLocks noGrp="1"/>
          </p:cNvSpPr>
          <p:nvPr>
            <p:ph type="sldNum" sz="quarter" idx="10"/>
          </p:nvPr>
        </p:nvSpPr>
        <p:spPr/>
        <p:txBody>
          <a:bodyPr/>
          <a:lstStyle/>
          <a:p>
            <a:fld id="{60629464-DEB5-4B66-9745-D5EEA8B6A124}" type="slidenum">
              <a:rPr lang="en-GB" smtClean="0"/>
              <a:pPr/>
              <a:t>21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Eat until you are 80%</a:t>
            </a:r>
            <a:r>
              <a:rPr lang="en-GB" baseline="0" dirty="0" smtClean="0"/>
              <a:t> full, 20 </a:t>
            </a:r>
            <a:r>
              <a:rPr lang="en-GB" baseline="0" dirty="0" err="1" smtClean="0"/>
              <a:t>mins</a:t>
            </a:r>
            <a:endParaRPr lang="en-GB" baseline="0" dirty="0" smtClean="0"/>
          </a:p>
          <a:p>
            <a:r>
              <a:rPr lang="en-GB" baseline="0" dirty="0" smtClean="0"/>
              <a:t>America – 2 friends</a:t>
            </a:r>
          </a:p>
          <a:p>
            <a:endParaRPr lang="en-GB" dirty="0"/>
          </a:p>
        </p:txBody>
      </p:sp>
      <p:sp>
        <p:nvSpPr>
          <p:cNvPr id="4" name="Slide Number Placeholder 3"/>
          <p:cNvSpPr>
            <a:spLocks noGrp="1"/>
          </p:cNvSpPr>
          <p:nvPr>
            <p:ph type="sldNum" sz="quarter" idx="10"/>
          </p:nvPr>
        </p:nvSpPr>
        <p:spPr/>
        <p:txBody>
          <a:bodyPr/>
          <a:lstStyle/>
          <a:p>
            <a:fld id="{60629464-DEB5-4B66-9745-D5EEA8B6A124}" type="slidenum">
              <a:rPr lang="en-GB" smtClean="0"/>
              <a:pPr/>
              <a:t>23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change</a:t>
            </a:r>
            <a:endParaRPr lang="en-ZW" dirty="0"/>
          </a:p>
        </p:txBody>
      </p:sp>
      <p:sp>
        <p:nvSpPr>
          <p:cNvPr id="4" name="Slide Number Placeholder 3"/>
          <p:cNvSpPr>
            <a:spLocks noGrp="1"/>
          </p:cNvSpPr>
          <p:nvPr>
            <p:ph type="sldNum" sz="quarter" idx="10"/>
          </p:nvPr>
        </p:nvSpPr>
        <p:spPr/>
        <p:txBody>
          <a:bodyPr/>
          <a:lstStyle/>
          <a:p>
            <a:fld id="{1BCD36FC-9602-4D9D-9911-C579FAE3518D}" type="slidenum">
              <a:rPr lang="en-ZW" smtClean="0"/>
              <a:t>30</a:t>
            </a:fld>
            <a:endParaRPr lang="en-ZW"/>
          </a:p>
        </p:txBody>
      </p:sp>
    </p:spTree>
    <p:extLst>
      <p:ext uri="{BB962C8B-B14F-4D97-AF65-F5344CB8AC3E}">
        <p14:creationId xmlns:p14="http://schemas.microsoft.com/office/powerpoint/2010/main" val="136874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1BCD36FC-9602-4D9D-9911-C579FAE3518D}" type="slidenum">
              <a:rPr lang="en-ZW" smtClean="0"/>
              <a:t>31</a:t>
            </a:fld>
            <a:endParaRPr lang="en-ZW"/>
          </a:p>
        </p:txBody>
      </p:sp>
    </p:spTree>
    <p:extLst>
      <p:ext uri="{BB962C8B-B14F-4D97-AF65-F5344CB8AC3E}">
        <p14:creationId xmlns:p14="http://schemas.microsoft.com/office/powerpoint/2010/main" val="104464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09A6B4C-C070-440E-B49A-970829C89D1F}" type="datetimeFigureOut">
              <a:rPr lang="en-GB" smtClean="0"/>
              <a:t>27/08/2013</a:t>
            </a:fld>
            <a:endParaRPr lang="en-GB"/>
          </a:p>
        </p:txBody>
      </p:sp>
      <p:sp>
        <p:nvSpPr>
          <p:cNvPr id="16" name="Slide Number Placeholder 15"/>
          <p:cNvSpPr>
            <a:spLocks noGrp="1"/>
          </p:cNvSpPr>
          <p:nvPr>
            <p:ph type="sldNum" sz="quarter" idx="11"/>
          </p:nvPr>
        </p:nvSpPr>
        <p:spPr/>
        <p:txBody>
          <a:bodyPr/>
          <a:lstStyle/>
          <a:p>
            <a:fld id="{5E0CE960-C712-4777-859D-7AFFE29E16F4}"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9A6B4C-C070-440E-B49A-970829C89D1F}" type="datetimeFigureOut">
              <a:rPr lang="en-GB" smtClean="0"/>
              <a:t>27/08/2013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0CE960-C712-4777-859D-7AFFE29E16F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9A6B4C-C070-440E-B49A-970829C89D1F}" type="datetimeFigureOut">
              <a:rPr lang="en-GB" smtClean="0"/>
              <a:t>27/08/2013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0CE960-C712-4777-859D-7AFFE29E16F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09A6B4C-C070-440E-B49A-970829C89D1F}" type="datetimeFigureOut">
              <a:rPr lang="en-GB" smtClean="0"/>
              <a:t>27/08/2013</a:t>
            </a:fld>
            <a:endParaRPr lang="en-GB"/>
          </a:p>
        </p:txBody>
      </p:sp>
      <p:sp>
        <p:nvSpPr>
          <p:cNvPr id="15" name="Slide Number Placeholder 14"/>
          <p:cNvSpPr>
            <a:spLocks noGrp="1"/>
          </p:cNvSpPr>
          <p:nvPr>
            <p:ph type="sldNum" sz="quarter" idx="15"/>
          </p:nvPr>
        </p:nvSpPr>
        <p:spPr/>
        <p:txBody>
          <a:bodyPr/>
          <a:lstStyle>
            <a:lvl1pPr algn="ctr">
              <a:defRPr/>
            </a:lvl1pPr>
          </a:lstStyle>
          <a:p>
            <a:fld id="{5E0CE960-C712-4777-859D-7AFFE29E16F4}" type="slidenum">
              <a:rPr lang="en-GB" smtClean="0"/>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9A6B4C-C070-440E-B49A-970829C89D1F}" type="datetimeFigureOut">
              <a:rPr lang="en-GB" smtClean="0"/>
              <a:t>27/08/2013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0CE960-C712-4777-859D-7AFFE29E16F4}" type="slidenum">
              <a:rPr lang="en-GB" smtClean="0"/>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09A6B4C-C070-440E-B49A-970829C89D1F}" type="datetimeFigureOut">
              <a:rPr lang="en-GB" smtClean="0"/>
              <a:t>27/08/2013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0CE960-C712-4777-859D-7AFFE29E16F4}"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E0CE960-C712-4777-859D-7AFFE29E16F4}" type="slidenum">
              <a:rPr lang="en-GB" smtClean="0"/>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709A6B4C-C070-440E-B49A-970829C89D1F}" type="datetimeFigureOut">
              <a:rPr lang="en-GB" smtClean="0"/>
              <a:t>27/08/2013</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9A6B4C-C070-440E-B49A-970829C89D1F}" type="datetimeFigureOut">
              <a:rPr lang="en-GB" smtClean="0"/>
              <a:t>27/08/2013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0CE960-C712-4777-859D-7AFFE29E16F4}"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A6B4C-C070-440E-B49A-970829C89D1F}" type="datetimeFigureOut">
              <a:rPr lang="en-GB" smtClean="0"/>
              <a:t>27/08/2013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0CE960-C712-4777-859D-7AFFE29E16F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09A6B4C-C070-440E-B49A-970829C89D1F}" type="datetimeFigureOut">
              <a:rPr lang="en-GB" smtClean="0"/>
              <a:t>27/08/2013</a:t>
            </a:fld>
            <a:endParaRPr lang="en-GB"/>
          </a:p>
        </p:txBody>
      </p:sp>
      <p:sp>
        <p:nvSpPr>
          <p:cNvPr id="9" name="Slide Number Placeholder 8"/>
          <p:cNvSpPr>
            <a:spLocks noGrp="1"/>
          </p:cNvSpPr>
          <p:nvPr>
            <p:ph type="sldNum" sz="quarter" idx="15"/>
          </p:nvPr>
        </p:nvSpPr>
        <p:spPr/>
        <p:txBody>
          <a:bodyPr/>
          <a:lstStyle/>
          <a:p>
            <a:fld id="{5E0CE960-C712-4777-859D-7AFFE29E16F4}" type="slidenum">
              <a:rPr lang="en-GB" smtClean="0"/>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09A6B4C-C070-440E-B49A-970829C89D1F}" type="datetimeFigureOut">
              <a:rPr lang="en-GB" smtClean="0"/>
              <a:t>27/08/2013</a:t>
            </a:fld>
            <a:endParaRPr lang="en-GB"/>
          </a:p>
        </p:txBody>
      </p:sp>
      <p:sp>
        <p:nvSpPr>
          <p:cNvPr id="9" name="Slide Number Placeholder 8"/>
          <p:cNvSpPr>
            <a:spLocks noGrp="1"/>
          </p:cNvSpPr>
          <p:nvPr>
            <p:ph type="sldNum" sz="quarter" idx="11"/>
          </p:nvPr>
        </p:nvSpPr>
        <p:spPr/>
        <p:txBody>
          <a:bodyPr/>
          <a:lstStyle/>
          <a:p>
            <a:fld id="{5E0CE960-C712-4777-859D-7AFFE29E16F4}"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09A6B4C-C070-440E-B49A-970829C89D1F}" type="datetimeFigureOut">
              <a:rPr lang="en-GB" smtClean="0"/>
              <a:t>27/08/2013</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E0CE960-C712-4777-859D-7AFFE29E16F4}" type="slidenum">
              <a:rPr lang="en-GB" smtClean="0"/>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377" y="4611960"/>
            <a:ext cx="1843092" cy="1769368"/>
          </a:xfrm>
          <a:prstGeom prst="rect">
            <a:avLst/>
          </a:prstGeom>
        </p:spPr>
      </p:pic>
      <p:sp>
        <p:nvSpPr>
          <p:cNvPr id="3" name="Rectangle 2"/>
          <p:cNvSpPr/>
          <p:nvPr/>
        </p:nvSpPr>
        <p:spPr>
          <a:xfrm>
            <a:off x="1043608" y="3244334"/>
            <a:ext cx="7416824" cy="830997"/>
          </a:xfrm>
          <a:prstGeom prst="rect">
            <a:avLst/>
          </a:prstGeom>
        </p:spPr>
        <p:txBody>
          <a:bodyPr wrap="square">
            <a:spAutoFit/>
          </a:bodyPr>
          <a:lstStyle/>
          <a:p>
            <a:pPr algn="ctr"/>
            <a:r>
              <a:rPr lang="en-GB" sz="4800" dirty="0">
                <a:solidFill>
                  <a:srgbClr val="FFC000"/>
                </a:solidFill>
                <a:latin typeface="John Handy LET" pitchFamily="2" charset="0"/>
                <a:cs typeface="Consolas" pitchFamily="49" charset="0"/>
              </a:rPr>
              <a:t>Health Expo &amp; Seminar Series</a:t>
            </a:r>
          </a:p>
        </p:txBody>
      </p:sp>
      <p:sp>
        <p:nvSpPr>
          <p:cNvPr id="11" name="Rectangle 10"/>
          <p:cNvSpPr/>
          <p:nvPr/>
        </p:nvSpPr>
        <p:spPr>
          <a:xfrm>
            <a:off x="1403648" y="1484783"/>
            <a:ext cx="6498468" cy="1446550"/>
          </a:xfrm>
          <a:prstGeom prst="rect">
            <a:avLst/>
          </a:prstGeom>
        </p:spPr>
        <p:txBody>
          <a:bodyPr wrap="square">
            <a:spAutoFit/>
          </a:bodyPr>
          <a:lstStyle/>
          <a:p>
            <a:pPr algn="ctr"/>
            <a:r>
              <a:rPr lang="en-ZW" sz="4400" b="1" dirty="0">
                <a:latin typeface="Freestyle Script" pitchFamily="66" charset="0"/>
              </a:rPr>
              <a:t>WELCOME TO</a:t>
            </a:r>
          </a:p>
          <a:p>
            <a:pPr algn="ctr"/>
            <a:r>
              <a:rPr lang="en-ZW" sz="4400" b="1" dirty="0">
                <a:latin typeface="Freestyle Script" pitchFamily="66" charset="0"/>
              </a:rPr>
              <a:t>THE UPPER ROOM CHURCH</a:t>
            </a:r>
          </a:p>
        </p:txBody>
      </p:sp>
    </p:spTree>
    <p:extLst>
      <p:ext uri="{BB962C8B-B14F-4D97-AF65-F5344CB8AC3E}">
        <p14:creationId xmlns:p14="http://schemas.microsoft.com/office/powerpoint/2010/main" val="747610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The missing years…</a:t>
            </a:r>
            <a:endParaRPr lang="en-GB"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342900" lvl="2" indent="-342900"/>
            <a:r>
              <a:rPr lang="en-GB" dirty="0" smtClean="0">
                <a:latin typeface="Arial" pitchFamily="34" charset="0"/>
                <a:cs typeface="Arial" pitchFamily="34" charset="0"/>
              </a:rPr>
              <a:t>capacity for the human body is about 90 years</a:t>
            </a:r>
          </a:p>
          <a:p>
            <a:pPr marL="800100" lvl="3" indent="-342900"/>
            <a:r>
              <a:rPr lang="en-GB" dirty="0" smtClean="0">
                <a:latin typeface="Arial" pitchFamily="34" charset="0"/>
                <a:cs typeface="Arial" pitchFamily="34" charset="0"/>
              </a:rPr>
              <a:t>12 missing years</a:t>
            </a:r>
          </a:p>
          <a:p>
            <a:pPr marL="800100" lvl="3" indent="-342900"/>
            <a:r>
              <a:rPr lang="en-GB" dirty="0" smtClean="0">
                <a:latin typeface="Arial" pitchFamily="34" charset="0"/>
                <a:cs typeface="Arial" pitchFamily="34" charset="0"/>
              </a:rPr>
              <a:t>largely free of chronic disease (heart disease, cancer and diabetes)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Cultures around the world</a:t>
            </a:r>
          </a:p>
          <a:p>
            <a:pPr lvl="1"/>
            <a:r>
              <a:rPr lang="en-GB" dirty="0" smtClean="0">
                <a:latin typeface="Arial" pitchFamily="34" charset="0"/>
                <a:cs typeface="Arial" pitchFamily="34" charset="0"/>
              </a:rPr>
              <a:t>Live to age 100 (rate 10x than we are)</a:t>
            </a:r>
          </a:p>
          <a:p>
            <a:pPr lvl="1"/>
            <a:r>
              <a:rPr lang="en-GB" dirty="0" smtClean="0">
                <a:latin typeface="Arial" pitchFamily="34" charset="0"/>
                <a:cs typeface="Arial" pitchFamily="34" charset="0"/>
              </a:rPr>
              <a:t>Life expectancy is extra 12 years</a:t>
            </a:r>
          </a:p>
          <a:p>
            <a:pPr lvl="1"/>
            <a:r>
              <a:rPr lang="en-GB" dirty="0" smtClean="0">
                <a:latin typeface="Arial" pitchFamily="34" charset="0"/>
                <a:cs typeface="Arial" pitchFamily="34" charset="0"/>
              </a:rPr>
              <a:t>Middle aged mortality a fraction </a:t>
            </a:r>
          </a:p>
          <a:p>
            <a:pPr lvl="1"/>
            <a:endParaRPr lang="en-GB" dirty="0" smtClean="0">
              <a:latin typeface="Arial" pitchFamily="34" charset="0"/>
              <a:cs typeface="Arial" pitchFamily="34" charset="0"/>
            </a:endParaRPr>
          </a:p>
          <a:p>
            <a:pPr lvl="1" algn="ctr">
              <a:buNone/>
            </a:pPr>
            <a:r>
              <a:rPr lang="en-GB" b="1" dirty="0" smtClean="0">
                <a:latin typeface="Arial" pitchFamily="34" charset="0"/>
                <a:cs typeface="Arial" pitchFamily="34" charset="0"/>
              </a:rPr>
              <a:t>LONGEST DISABILITY FREE LIVES</a:t>
            </a:r>
          </a:p>
        </p:txBody>
      </p:sp>
    </p:spTree>
    <p:extLst>
      <p:ext uri="{BB962C8B-B14F-4D97-AF65-F5344CB8AC3E}">
        <p14:creationId xmlns:p14="http://schemas.microsoft.com/office/powerpoint/2010/main" val="212689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terpillarfitness.com/wp-content/uploads/2011/05/blue-zones.jpg"/>
          <p:cNvPicPr>
            <a:picLocks noChangeAspect="1" noChangeArrowheads="1"/>
          </p:cNvPicPr>
          <p:nvPr/>
        </p:nvPicPr>
        <p:blipFill>
          <a:blip r:embed="rId2" cstate="print"/>
          <a:srcRect/>
          <a:stretch>
            <a:fillRect/>
          </a:stretch>
        </p:blipFill>
        <p:spPr bwMode="auto">
          <a:xfrm>
            <a:off x="251520" y="332656"/>
            <a:ext cx="8568952" cy="5832648"/>
          </a:xfrm>
          <a:prstGeom prst="rect">
            <a:avLst/>
          </a:prstGeom>
          <a:noFill/>
        </p:spPr>
      </p:pic>
    </p:spTree>
    <p:extLst>
      <p:ext uri="{BB962C8B-B14F-4D97-AF65-F5344CB8AC3E}">
        <p14:creationId xmlns:p14="http://schemas.microsoft.com/office/powerpoint/2010/main" val="2857995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File:Sardegna.svg"/>
          <p:cNvPicPr>
            <a:picLocks noChangeAspect="1" noChangeArrowheads="1"/>
          </p:cNvPicPr>
          <p:nvPr/>
        </p:nvPicPr>
        <p:blipFill>
          <a:blip r:embed="rId2" cstate="print"/>
          <a:srcRect/>
          <a:stretch>
            <a:fillRect/>
          </a:stretch>
        </p:blipFill>
        <p:spPr bwMode="auto">
          <a:xfrm>
            <a:off x="1475656" y="260648"/>
            <a:ext cx="6120680" cy="6264696"/>
          </a:xfrm>
          <a:prstGeom prst="rect">
            <a:avLst/>
          </a:prstGeom>
          <a:noFill/>
        </p:spPr>
      </p:pic>
    </p:spTree>
    <p:extLst>
      <p:ext uri="{BB962C8B-B14F-4D97-AF65-F5344CB8AC3E}">
        <p14:creationId xmlns:p14="http://schemas.microsoft.com/office/powerpoint/2010/main" val="2134198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hoto: Man speaking on the streets of Sardinia"/>
          <p:cNvPicPr>
            <a:picLocks noChangeAspect="1" noChangeArrowheads="1"/>
          </p:cNvPicPr>
          <p:nvPr/>
        </p:nvPicPr>
        <p:blipFill>
          <a:blip r:embed="rId2" cstate="print"/>
          <a:srcRect/>
          <a:stretch>
            <a:fillRect/>
          </a:stretch>
        </p:blipFill>
        <p:spPr bwMode="auto">
          <a:xfrm>
            <a:off x="323528" y="476672"/>
            <a:ext cx="8424936" cy="5904656"/>
          </a:xfrm>
          <a:prstGeom prst="rect">
            <a:avLst/>
          </a:prstGeom>
          <a:noFill/>
        </p:spPr>
      </p:pic>
    </p:spTree>
    <p:extLst>
      <p:ext uri="{BB962C8B-B14F-4D97-AF65-F5344CB8AC3E}">
        <p14:creationId xmlns:p14="http://schemas.microsoft.com/office/powerpoint/2010/main" val="527891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SARDINIA</a:t>
            </a:r>
            <a:endParaRPr lang="en-GB"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dirty="0" smtClean="0">
                <a:latin typeface="Arial" pitchFamily="34" charset="0"/>
                <a:cs typeface="Arial" pitchFamily="34" charset="0"/>
              </a:rPr>
              <a:t>Men live the longest!!!</a:t>
            </a:r>
          </a:p>
          <a:p>
            <a:pPr lvl="1"/>
            <a:r>
              <a:rPr lang="en-GB" dirty="0" smtClean="0">
                <a:latin typeface="Arial" pitchFamily="34" charset="0"/>
                <a:cs typeface="Arial" pitchFamily="34" charset="0"/>
              </a:rPr>
              <a:t>with extraordinary vigour</a:t>
            </a:r>
          </a:p>
          <a:p>
            <a:pPr lvl="1"/>
            <a:r>
              <a:rPr lang="en-GB" dirty="0" smtClean="0">
                <a:latin typeface="Arial" pitchFamily="34" charset="0"/>
                <a:cs typeface="Arial" pitchFamily="34" charset="0"/>
              </a:rPr>
              <a:t>largely shepherds, regular low-intensity physical activity</a:t>
            </a:r>
          </a:p>
          <a:p>
            <a:pPr lvl="1"/>
            <a:r>
              <a:rPr lang="en-GB" dirty="0" smtClean="0">
                <a:latin typeface="Arial" pitchFamily="34" charset="0"/>
                <a:cs typeface="Arial" pitchFamily="34" charset="0"/>
              </a:rPr>
              <a:t>plant based diet (if meat lean, organic)</a:t>
            </a:r>
          </a:p>
          <a:p>
            <a:pPr lvl="1"/>
            <a:r>
              <a:rPr lang="en-GB" dirty="0" smtClean="0">
                <a:latin typeface="Arial" pitchFamily="34" charset="0"/>
                <a:cs typeface="Arial" pitchFamily="34" charset="0"/>
              </a:rPr>
              <a:t>unleavened wholemeal bread </a:t>
            </a:r>
          </a:p>
          <a:p>
            <a:pPr lvl="1"/>
            <a:r>
              <a:rPr lang="en-GB" dirty="0" smtClean="0">
                <a:latin typeface="Arial" pitchFamily="34" charset="0"/>
                <a:cs typeface="Arial" pitchFamily="34" charset="0"/>
              </a:rPr>
              <a:t>goat cheese (grass v corn fed)</a:t>
            </a:r>
          </a:p>
          <a:p>
            <a:pPr lvl="1"/>
            <a:r>
              <a:rPr lang="en-GB" dirty="0" err="1" smtClean="0">
                <a:latin typeface="Arial" pitchFamily="34" charset="0"/>
                <a:cs typeface="Arial" pitchFamily="34" charset="0"/>
              </a:rPr>
              <a:t>Cannanou</a:t>
            </a:r>
            <a:r>
              <a:rPr lang="en-GB" dirty="0" smtClean="0">
                <a:latin typeface="Arial" pitchFamily="34" charset="0"/>
                <a:cs typeface="Arial" pitchFamily="34" charset="0"/>
              </a:rPr>
              <a:t> wine</a:t>
            </a:r>
          </a:p>
          <a:p>
            <a:pPr lvl="1"/>
            <a:r>
              <a:rPr lang="en-GB" b="1" dirty="0" smtClean="0">
                <a:latin typeface="Arial" pitchFamily="34" charset="0"/>
                <a:cs typeface="Arial" pitchFamily="34" charset="0"/>
              </a:rPr>
              <a:t>Grandmother effect </a:t>
            </a:r>
          </a:p>
          <a:p>
            <a:pPr lvl="2"/>
            <a:r>
              <a:rPr lang="en-GB" b="1" dirty="0" smtClean="0">
                <a:latin typeface="Arial" pitchFamily="34" charset="0"/>
                <a:cs typeface="Arial" pitchFamily="34" charset="0"/>
              </a:rPr>
              <a:t>Family &amp; society (4-6 years to life)</a:t>
            </a:r>
          </a:p>
          <a:p>
            <a:pPr lvl="2"/>
            <a:r>
              <a:rPr lang="en-GB" b="1" dirty="0" smtClean="0">
                <a:latin typeface="Arial" pitchFamily="34" charset="0"/>
                <a:cs typeface="Arial" pitchFamily="34" charset="0"/>
              </a:rPr>
              <a:t>Good for the older people and children</a:t>
            </a:r>
          </a:p>
          <a:p>
            <a:endParaRPr lang="en-GB" dirty="0"/>
          </a:p>
        </p:txBody>
      </p:sp>
    </p:spTree>
    <p:extLst>
      <p:ext uri="{BB962C8B-B14F-4D97-AF65-F5344CB8AC3E}">
        <p14:creationId xmlns:p14="http://schemas.microsoft.com/office/powerpoint/2010/main" val="2599886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arming-sardinia-gergei.jpg"/>
          <p:cNvPicPr>
            <a:picLocks noChangeAspect="1" noChangeArrowheads="1"/>
          </p:cNvPicPr>
          <p:nvPr/>
        </p:nvPicPr>
        <p:blipFill>
          <a:blip r:embed="rId3" cstate="print"/>
          <a:srcRect/>
          <a:stretch>
            <a:fillRect/>
          </a:stretch>
        </p:blipFill>
        <p:spPr bwMode="auto">
          <a:xfrm>
            <a:off x="1619672" y="620688"/>
            <a:ext cx="5832648" cy="5688632"/>
          </a:xfrm>
          <a:prstGeom prst="rect">
            <a:avLst/>
          </a:prstGeom>
          <a:noFill/>
        </p:spPr>
      </p:pic>
    </p:spTree>
    <p:extLst>
      <p:ext uri="{BB962C8B-B14F-4D97-AF65-F5344CB8AC3E}">
        <p14:creationId xmlns:p14="http://schemas.microsoft.com/office/powerpoint/2010/main" val="3025409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talien, Sardinien, Provinz Nuoro Barbagia, Wanderung zum Sopramonta bei Oliana, Baum, Steineiche, Schatten, Wanderer, Pause, Picknick, Essen, Vegetation, Landschaft, Natur, Berge, Gebirge, Europa, 2008; QF; MODEL RELEASED; (Bildtechnik: sRGB, 34.94 MByte vorhanden)  English: Italy, Sardinia, Province Nuoro Barbagia, hiking to the Sopramonta near Oliana, hikers resting in shade of tree, picnic, refreshments, break, rest, vegetation, landscape, view, nature, mountains, mountain scenery, Europe, 2008, MODEL RELEASED, Holm Oak (Quercus ilex)werbliche Nutzung nur nach Ruecksprache!!!"/>
          <p:cNvPicPr>
            <a:picLocks noChangeAspect="1" noChangeArrowheads="1"/>
          </p:cNvPicPr>
          <p:nvPr/>
        </p:nvPicPr>
        <p:blipFill>
          <a:blip r:embed="rId3" cstate="print"/>
          <a:srcRect/>
          <a:stretch>
            <a:fillRect/>
          </a:stretch>
        </p:blipFill>
        <p:spPr bwMode="auto">
          <a:xfrm>
            <a:off x="1115616" y="559384"/>
            <a:ext cx="7128792" cy="5605920"/>
          </a:xfrm>
          <a:prstGeom prst="rect">
            <a:avLst/>
          </a:prstGeom>
          <a:noFill/>
        </p:spPr>
      </p:pic>
    </p:spTree>
    <p:extLst>
      <p:ext uri="{BB962C8B-B14F-4D97-AF65-F5344CB8AC3E}">
        <p14:creationId xmlns:p14="http://schemas.microsoft.com/office/powerpoint/2010/main" val="2285962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talien, Sardinien, Provinz Nuoro Barbagia, Orgosolo, Fest Madonna dell&amp;#x27;Assunta, Prozession, Frauen, Senioren, Bevoelkerung, Brauchtum, Tradition, Stadtansicht, Europa, 2008; QF; MODEL RELEASED;  (Bildtechnik: sRGB, 34.94 MByte vorhanden)  English: Italy, Sardinia, Province Nuoro Barbagia, Orgosolo, festival Madonna dell&amp;#x27;Assunta, procession, elderly woman, old age, senior citizens, locals, custom, tradition, Europe, 2008, MODEL RELEASEDwerbliche Nutzung nur nach Ruecksprache!!!"/>
          <p:cNvPicPr>
            <a:picLocks noChangeAspect="1" noChangeArrowheads="1"/>
          </p:cNvPicPr>
          <p:nvPr/>
        </p:nvPicPr>
        <p:blipFill>
          <a:blip r:embed="rId3" cstate="print"/>
          <a:srcRect/>
          <a:stretch>
            <a:fillRect/>
          </a:stretch>
        </p:blipFill>
        <p:spPr bwMode="auto">
          <a:xfrm>
            <a:off x="611560" y="548680"/>
            <a:ext cx="7704856" cy="5544616"/>
          </a:xfrm>
          <a:prstGeom prst="rect">
            <a:avLst/>
          </a:prstGeom>
          <a:noFill/>
        </p:spPr>
      </p:pic>
    </p:spTree>
    <p:extLst>
      <p:ext uri="{BB962C8B-B14F-4D97-AF65-F5344CB8AC3E}">
        <p14:creationId xmlns:p14="http://schemas.microsoft.com/office/powerpoint/2010/main" val="1149218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3.bp.blogspot.com/_55U6Fd1MO5A/S76thEUm-NI/AAAAAAAAAC0/vurHPUhgFXo/s1600/old_man_laughing.jpg"/>
          <p:cNvPicPr>
            <a:picLocks noChangeAspect="1" noChangeArrowheads="1"/>
          </p:cNvPicPr>
          <p:nvPr/>
        </p:nvPicPr>
        <p:blipFill>
          <a:blip r:embed="rId2" cstate="print"/>
          <a:srcRect/>
          <a:stretch>
            <a:fillRect/>
          </a:stretch>
        </p:blipFill>
        <p:spPr bwMode="auto">
          <a:xfrm>
            <a:off x="971600" y="692696"/>
            <a:ext cx="7128792" cy="5184576"/>
          </a:xfrm>
          <a:prstGeom prst="rect">
            <a:avLst/>
          </a:prstGeom>
          <a:noFill/>
        </p:spPr>
      </p:pic>
    </p:spTree>
    <p:extLst>
      <p:ext uri="{BB962C8B-B14F-4D97-AF65-F5344CB8AC3E}">
        <p14:creationId xmlns:p14="http://schemas.microsoft.com/office/powerpoint/2010/main" val="2638965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terpillarfitness.com/wp-content/uploads/2011/05/blue-zones.jpg"/>
          <p:cNvPicPr>
            <a:picLocks noChangeAspect="1" noChangeArrowheads="1"/>
          </p:cNvPicPr>
          <p:nvPr/>
        </p:nvPicPr>
        <p:blipFill>
          <a:blip r:embed="rId2" cstate="print"/>
          <a:srcRect/>
          <a:stretch>
            <a:fillRect/>
          </a:stretch>
        </p:blipFill>
        <p:spPr bwMode="auto">
          <a:xfrm>
            <a:off x="323528" y="548680"/>
            <a:ext cx="8496944" cy="5616624"/>
          </a:xfrm>
          <a:prstGeom prst="rect">
            <a:avLst/>
          </a:prstGeom>
          <a:noFill/>
        </p:spPr>
      </p:pic>
    </p:spTree>
    <p:extLst>
      <p:ext uri="{BB962C8B-B14F-4D97-AF65-F5344CB8AC3E}">
        <p14:creationId xmlns:p14="http://schemas.microsoft.com/office/powerpoint/2010/main" val="573374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 y="3241697"/>
            <a:ext cx="9144001" cy="815051"/>
          </a:xfrm>
          <a:prstGeom prst="rect">
            <a:avLst/>
          </a:prstGeom>
          <a:noFill/>
        </p:spPr>
        <p:txBody>
          <a:bodyPr wrap="square" lIns="75648" tIns="37824" rIns="75648" bIns="37824" rtlCol="0">
            <a:spAutoFit/>
          </a:bodyPr>
          <a:lstStyle/>
          <a:p>
            <a:pPr algn="ctr"/>
            <a:r>
              <a:rPr lang="en-GB" sz="4800" dirty="0" smtClean="0">
                <a:solidFill>
                  <a:srgbClr val="FFC000"/>
                </a:solidFill>
                <a:latin typeface="Arial" pitchFamily="34" charset="0"/>
                <a:cs typeface="Arial" pitchFamily="34" charset="0"/>
              </a:rPr>
              <a:t>Choosing</a:t>
            </a:r>
            <a:r>
              <a:rPr lang="en-GB" sz="4800" dirty="0" smtClean="0">
                <a:solidFill>
                  <a:schemeClr val="tx2">
                    <a:lumMod val="75000"/>
                  </a:schemeClr>
                </a:solidFill>
                <a:latin typeface="Arial" pitchFamily="34" charset="0"/>
                <a:cs typeface="Arial" pitchFamily="34" charset="0"/>
              </a:rPr>
              <a:t> </a:t>
            </a:r>
            <a:r>
              <a:rPr lang="en-GB" sz="4800" dirty="0" smtClean="0">
                <a:solidFill>
                  <a:srgbClr val="FFC000"/>
                </a:solidFill>
                <a:latin typeface="Arial" pitchFamily="34" charset="0"/>
                <a:cs typeface="Arial" pitchFamily="34" charset="0"/>
              </a:rPr>
              <a:t>to live longer, better…</a:t>
            </a:r>
            <a:endParaRPr lang="en-GB" sz="4800" dirty="0">
              <a:solidFill>
                <a:srgbClr val="FFC000"/>
              </a:solidFill>
              <a:latin typeface="Arial" pitchFamily="34" charset="0"/>
              <a:cs typeface="Arial" pitchFamily="34" charset="0"/>
            </a:endParaRPr>
          </a:p>
        </p:txBody>
      </p:sp>
      <p:sp>
        <p:nvSpPr>
          <p:cNvPr id="6" name="Rectangle 5"/>
          <p:cNvSpPr/>
          <p:nvPr/>
        </p:nvSpPr>
        <p:spPr>
          <a:xfrm>
            <a:off x="5292080" y="260648"/>
            <a:ext cx="3600400" cy="400110"/>
          </a:xfrm>
          <a:prstGeom prst="rect">
            <a:avLst/>
          </a:prstGeom>
        </p:spPr>
        <p:txBody>
          <a:bodyPr wrap="square">
            <a:spAutoFit/>
          </a:bodyPr>
          <a:lstStyle/>
          <a:p>
            <a:r>
              <a:rPr lang="en-GB" sz="2000" b="1" dirty="0" smtClean="0">
                <a:solidFill>
                  <a:srgbClr val="FFC000"/>
                </a:solidFill>
                <a:latin typeface="Arial" pitchFamily="34" charset="0"/>
                <a:cs typeface="Arial" pitchFamily="34" charset="0"/>
              </a:rPr>
              <a:t>Day 1 </a:t>
            </a:r>
            <a:r>
              <a:rPr lang="en-GB" sz="2000" b="1" dirty="0" smtClean="0">
                <a:latin typeface="Arial" pitchFamily="34" charset="0"/>
                <a:cs typeface="Arial" pitchFamily="34" charset="0"/>
              </a:rPr>
              <a:t>Monday 26</a:t>
            </a:r>
            <a:r>
              <a:rPr lang="en-GB" sz="2000" b="1" baseline="30000" dirty="0" smtClean="0">
                <a:latin typeface="Arial" pitchFamily="34" charset="0"/>
                <a:cs typeface="Arial" pitchFamily="34" charset="0"/>
              </a:rPr>
              <a:t>th</a:t>
            </a:r>
            <a:r>
              <a:rPr lang="en-GB" sz="2000" b="1" dirty="0" smtClean="0">
                <a:latin typeface="Arial" pitchFamily="34" charset="0"/>
                <a:cs typeface="Arial" pitchFamily="34" charset="0"/>
              </a:rPr>
              <a:t> August</a:t>
            </a:r>
            <a:endParaRPr lang="en-GB" sz="2000" b="1" dirty="0">
              <a:latin typeface="Arial" pitchFamily="34" charset="0"/>
              <a:cs typeface="Arial" pitchFamily="34" charset="0"/>
            </a:endParaRPr>
          </a:p>
        </p:txBody>
      </p:sp>
      <p:sp>
        <p:nvSpPr>
          <p:cNvPr id="3" name="TextBox 2"/>
          <p:cNvSpPr txBox="1"/>
          <p:nvPr/>
        </p:nvSpPr>
        <p:spPr>
          <a:xfrm>
            <a:off x="5921920" y="5718294"/>
            <a:ext cx="2970560" cy="400110"/>
          </a:xfrm>
          <a:prstGeom prst="rect">
            <a:avLst/>
          </a:prstGeom>
          <a:noFill/>
        </p:spPr>
        <p:txBody>
          <a:bodyPr wrap="square" rtlCol="0">
            <a:spAutoFit/>
          </a:bodyPr>
          <a:lstStyle/>
          <a:p>
            <a:r>
              <a:rPr lang="en-ZW" sz="2000" dirty="0" smtClean="0">
                <a:latin typeface="Arial" pitchFamily="34" charset="0"/>
                <a:cs typeface="Arial" pitchFamily="34" charset="0"/>
              </a:rPr>
              <a:t>George </a:t>
            </a:r>
            <a:r>
              <a:rPr lang="en-ZW" sz="2000" dirty="0" err="1" smtClean="0">
                <a:latin typeface="Arial" pitchFamily="34" charset="0"/>
                <a:cs typeface="Arial" pitchFamily="34" charset="0"/>
              </a:rPr>
              <a:t>Mabeza</a:t>
            </a:r>
            <a:endParaRPr lang="en-ZW" sz="2000" dirty="0">
              <a:latin typeface="Arial" pitchFamily="34" charset="0"/>
              <a:cs typeface="Arial" pitchFamily="34" charset="0"/>
            </a:endParaRPr>
          </a:p>
        </p:txBody>
      </p:sp>
    </p:spTree>
    <p:extLst>
      <p:ext uri="{BB962C8B-B14F-4D97-AF65-F5344CB8AC3E}">
        <p14:creationId xmlns:p14="http://schemas.microsoft.com/office/powerpoint/2010/main" val="31291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3.bp.blogspot.com/-XDlAPAAv7kM/TfgqDxljZOI/AAAAAAAAAFk/-Y6MHCY-HXg/s1600/okinawa1.jpg"/>
          <p:cNvPicPr>
            <a:picLocks noChangeAspect="1" noChangeArrowheads="1"/>
          </p:cNvPicPr>
          <p:nvPr/>
        </p:nvPicPr>
        <p:blipFill>
          <a:blip r:embed="rId2" cstate="print"/>
          <a:srcRect/>
          <a:stretch>
            <a:fillRect/>
          </a:stretch>
        </p:blipFill>
        <p:spPr bwMode="auto">
          <a:xfrm>
            <a:off x="683568" y="476672"/>
            <a:ext cx="7416824" cy="5688632"/>
          </a:xfrm>
          <a:prstGeom prst="rect">
            <a:avLst/>
          </a:prstGeom>
          <a:noFill/>
        </p:spPr>
      </p:pic>
    </p:spTree>
    <p:extLst>
      <p:ext uri="{BB962C8B-B14F-4D97-AF65-F5344CB8AC3E}">
        <p14:creationId xmlns:p14="http://schemas.microsoft.com/office/powerpoint/2010/main" val="313960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OKINAWA</a:t>
            </a:r>
            <a:endParaRPr lang="en-GB"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endParaRPr lang="en-GB" dirty="0" smtClean="0"/>
          </a:p>
          <a:p>
            <a:r>
              <a:rPr lang="en-GB" dirty="0" smtClean="0">
                <a:latin typeface="Arial" pitchFamily="34" charset="0"/>
                <a:cs typeface="Arial" pitchFamily="34" charset="0"/>
              </a:rPr>
              <a:t>800 miles south of Tokyo</a:t>
            </a:r>
          </a:p>
          <a:p>
            <a:endParaRPr lang="en-GB" dirty="0" smtClean="0">
              <a:latin typeface="Arial" pitchFamily="34" charset="0"/>
              <a:cs typeface="Arial" pitchFamily="34" charset="0"/>
            </a:endParaRPr>
          </a:p>
          <a:p>
            <a:r>
              <a:rPr lang="en-GB" dirty="0" smtClean="0">
                <a:latin typeface="Arial" pitchFamily="34" charset="0"/>
                <a:cs typeface="Arial" pitchFamily="34" charset="0"/>
              </a:rPr>
              <a:t>Oldest living female population</a:t>
            </a:r>
          </a:p>
          <a:p>
            <a:endParaRPr lang="en-GB" dirty="0" smtClean="0">
              <a:latin typeface="Arial" pitchFamily="34" charset="0"/>
              <a:cs typeface="Arial" pitchFamily="34" charset="0"/>
            </a:endParaRPr>
          </a:p>
          <a:p>
            <a:r>
              <a:rPr lang="en-GB" dirty="0" smtClean="0">
                <a:latin typeface="Arial" pitchFamily="34" charset="0"/>
                <a:cs typeface="Arial" pitchFamily="34" charset="0"/>
              </a:rPr>
              <a:t>5 times as many centenarians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Longest disability-free lives</a:t>
            </a:r>
          </a:p>
          <a:p>
            <a:pPr lvl="1"/>
            <a:r>
              <a:rPr lang="en-GB" dirty="0" smtClean="0">
                <a:latin typeface="Arial" pitchFamily="34" charset="0"/>
                <a:cs typeface="Arial" pitchFamily="34" charset="0"/>
              </a:rPr>
              <a:t>20% breast and colon cancer rates</a:t>
            </a:r>
          </a:p>
          <a:p>
            <a:pPr lvl="1"/>
            <a:r>
              <a:rPr lang="en-GB" dirty="0" smtClean="0">
                <a:latin typeface="Arial" pitchFamily="34" charset="0"/>
                <a:cs typeface="Arial" pitchFamily="34" charset="0"/>
              </a:rPr>
              <a:t>1/6 the rate of cardiovascular disease</a:t>
            </a:r>
            <a:endParaRPr lang="en-GB" dirty="0">
              <a:latin typeface="Arial" pitchFamily="34" charset="0"/>
              <a:cs typeface="Arial" pitchFamily="34" charset="0"/>
            </a:endParaRPr>
          </a:p>
        </p:txBody>
      </p:sp>
    </p:spTree>
    <p:extLst>
      <p:ext uri="{BB962C8B-B14F-4D97-AF65-F5344CB8AC3E}">
        <p14:creationId xmlns:p14="http://schemas.microsoft.com/office/powerpoint/2010/main" val="2708332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2.gstatic.com/images?q=tbn:ANd9GcSUqKyp8Z0jgOi3n51IFQEKGzcyMNY8KhF-Wmcg_T8XjyMd02WbYw"/>
          <p:cNvPicPr>
            <a:picLocks noChangeAspect="1" noChangeArrowheads="1"/>
          </p:cNvPicPr>
          <p:nvPr/>
        </p:nvPicPr>
        <p:blipFill>
          <a:blip r:embed="rId2" cstate="print"/>
          <a:srcRect/>
          <a:stretch>
            <a:fillRect/>
          </a:stretch>
        </p:blipFill>
        <p:spPr bwMode="auto">
          <a:xfrm>
            <a:off x="755576" y="548680"/>
            <a:ext cx="7632848" cy="5688632"/>
          </a:xfrm>
          <a:prstGeom prst="rect">
            <a:avLst/>
          </a:prstGeom>
          <a:noFill/>
        </p:spPr>
      </p:pic>
    </p:spTree>
    <p:extLst>
      <p:ext uri="{BB962C8B-B14F-4D97-AF65-F5344CB8AC3E}">
        <p14:creationId xmlns:p14="http://schemas.microsoft.com/office/powerpoint/2010/main" val="716664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What do they do?</a:t>
            </a:r>
            <a:endParaRPr lang="en-GB"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Arial" pitchFamily="34" charset="0"/>
                <a:cs typeface="Arial" pitchFamily="34" charset="0"/>
              </a:rPr>
              <a:t>Plant based diet</a:t>
            </a:r>
          </a:p>
          <a:p>
            <a:pPr lvl="1"/>
            <a:r>
              <a:rPr lang="en-GB" dirty="0" smtClean="0">
                <a:latin typeface="Arial" pitchFamily="34" charset="0"/>
                <a:cs typeface="Arial" pitchFamily="34" charset="0"/>
              </a:rPr>
              <a:t>lots of colour in diet</a:t>
            </a:r>
          </a:p>
          <a:p>
            <a:pPr lvl="1"/>
            <a:r>
              <a:rPr lang="en-GB" dirty="0" smtClean="0">
                <a:latin typeface="Arial" pitchFamily="34" charset="0"/>
                <a:cs typeface="Arial" pitchFamily="34" charset="0"/>
              </a:rPr>
              <a:t>8x as much tofu</a:t>
            </a:r>
          </a:p>
          <a:p>
            <a:r>
              <a:rPr lang="en-GB" dirty="0" smtClean="0">
                <a:latin typeface="Arial" pitchFamily="34" charset="0"/>
                <a:cs typeface="Arial" pitchFamily="34" charset="0"/>
              </a:rPr>
              <a:t>How they eat it</a:t>
            </a:r>
          </a:p>
          <a:p>
            <a:pPr lvl="1"/>
            <a:r>
              <a:rPr lang="en-GB" dirty="0" smtClean="0">
                <a:latin typeface="Arial" pitchFamily="34" charset="0"/>
                <a:cs typeface="Arial" pitchFamily="34" charset="0"/>
              </a:rPr>
              <a:t>Smaller plates</a:t>
            </a:r>
          </a:p>
          <a:p>
            <a:pPr lvl="1"/>
            <a:r>
              <a:rPr lang="en-GB" dirty="0" smtClean="0">
                <a:latin typeface="Arial" pitchFamily="34" charset="0"/>
                <a:cs typeface="Arial" pitchFamily="34" charset="0"/>
              </a:rPr>
              <a:t>Serve at counter and bring it to the table</a:t>
            </a:r>
          </a:p>
          <a:p>
            <a:pPr lvl="1"/>
            <a:r>
              <a:rPr lang="en-GB" dirty="0" smtClean="0">
                <a:latin typeface="Arial" pitchFamily="34" charset="0"/>
                <a:cs typeface="Arial" pitchFamily="34" charset="0"/>
              </a:rPr>
              <a:t>3000 y old adage </a:t>
            </a:r>
            <a:r>
              <a:rPr lang="en-GB" i="1" dirty="0" smtClean="0">
                <a:latin typeface="Arial" pitchFamily="34" charset="0"/>
                <a:cs typeface="Arial" pitchFamily="34" charset="0"/>
              </a:rPr>
              <a:t>‘Hara </a:t>
            </a:r>
            <a:r>
              <a:rPr lang="en-GB" i="1" dirty="0" err="1" smtClean="0">
                <a:latin typeface="Arial" pitchFamily="34" charset="0"/>
                <a:cs typeface="Arial" pitchFamily="34" charset="0"/>
              </a:rPr>
              <a:t>hachi</a:t>
            </a:r>
            <a:r>
              <a:rPr lang="en-GB" i="1" dirty="0" smtClean="0">
                <a:latin typeface="Arial" pitchFamily="34" charset="0"/>
                <a:cs typeface="Arial" pitchFamily="34" charset="0"/>
              </a:rPr>
              <a:t> </a:t>
            </a:r>
            <a:r>
              <a:rPr lang="en-GB" i="1" dirty="0" err="1" smtClean="0">
                <a:latin typeface="Arial" pitchFamily="34" charset="0"/>
                <a:cs typeface="Arial" pitchFamily="34" charset="0"/>
              </a:rPr>
              <a:t>bu</a:t>
            </a:r>
            <a:r>
              <a:rPr lang="en-GB" i="1" dirty="0" smtClean="0">
                <a:latin typeface="Arial" pitchFamily="34" charset="0"/>
                <a:cs typeface="Arial" pitchFamily="34" charset="0"/>
              </a:rPr>
              <a:t>’</a:t>
            </a:r>
          </a:p>
          <a:p>
            <a:r>
              <a:rPr lang="en-GB" i="1" dirty="0" smtClean="0">
                <a:latin typeface="Arial" pitchFamily="34" charset="0"/>
                <a:cs typeface="Arial" pitchFamily="34" charset="0"/>
              </a:rPr>
              <a:t>‘</a:t>
            </a:r>
            <a:r>
              <a:rPr lang="en-GB" i="1" dirty="0" err="1" smtClean="0">
                <a:latin typeface="Arial" pitchFamily="34" charset="0"/>
                <a:cs typeface="Arial" pitchFamily="34" charset="0"/>
              </a:rPr>
              <a:t>Moai</a:t>
            </a:r>
            <a:r>
              <a:rPr lang="en-GB" i="1" dirty="0" smtClean="0">
                <a:latin typeface="Arial" pitchFamily="34" charset="0"/>
                <a:cs typeface="Arial" pitchFamily="34" charset="0"/>
              </a:rPr>
              <a:t>’</a:t>
            </a:r>
          </a:p>
          <a:p>
            <a:pPr lvl="1"/>
            <a:r>
              <a:rPr lang="en-GB" dirty="0" smtClean="0">
                <a:latin typeface="Arial" pitchFamily="34" charset="0"/>
                <a:cs typeface="Arial" pitchFamily="34" charset="0"/>
              </a:rPr>
              <a:t>Isolation kills</a:t>
            </a:r>
          </a:p>
          <a:p>
            <a:r>
              <a:rPr lang="en-GB" dirty="0" smtClean="0">
                <a:latin typeface="Arial" pitchFamily="34" charset="0"/>
                <a:cs typeface="Arial" pitchFamily="34" charset="0"/>
              </a:rPr>
              <a:t>No word for retirement</a:t>
            </a:r>
          </a:p>
          <a:p>
            <a:r>
              <a:rPr lang="en-GB" b="1" dirty="0" smtClean="0">
                <a:latin typeface="Arial" pitchFamily="34" charset="0"/>
                <a:cs typeface="Arial" pitchFamily="34" charset="0"/>
              </a:rPr>
              <a:t>‘</a:t>
            </a:r>
            <a:r>
              <a:rPr lang="en-GB" b="1" dirty="0" err="1" smtClean="0">
                <a:latin typeface="Arial" pitchFamily="34" charset="0"/>
                <a:cs typeface="Arial" pitchFamily="34" charset="0"/>
              </a:rPr>
              <a:t>Ikigai</a:t>
            </a:r>
            <a:r>
              <a:rPr lang="en-GB" b="1" dirty="0" smtClean="0">
                <a:latin typeface="Arial" pitchFamily="34" charset="0"/>
                <a:cs typeface="Arial" pitchFamily="34" charset="0"/>
              </a:rPr>
              <a:t>’</a:t>
            </a:r>
            <a:endParaRPr lang="en-GB" i="1" dirty="0"/>
          </a:p>
        </p:txBody>
      </p:sp>
    </p:spTree>
    <p:extLst>
      <p:ext uri="{BB962C8B-B14F-4D97-AF65-F5344CB8AC3E}">
        <p14:creationId xmlns:p14="http://schemas.microsoft.com/office/powerpoint/2010/main" val="377832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Okinawa Diet Food Pyramid"/>
          <p:cNvPicPr>
            <a:picLocks noChangeAspect="1" noChangeArrowheads="1"/>
          </p:cNvPicPr>
          <p:nvPr/>
        </p:nvPicPr>
        <p:blipFill>
          <a:blip r:embed="rId2" cstate="print"/>
          <a:srcRect/>
          <a:stretch>
            <a:fillRect/>
          </a:stretch>
        </p:blipFill>
        <p:spPr bwMode="auto">
          <a:xfrm>
            <a:off x="827584" y="1052736"/>
            <a:ext cx="6667500" cy="4714876"/>
          </a:xfrm>
          <a:prstGeom prst="rect">
            <a:avLst/>
          </a:prstGeom>
          <a:noFill/>
        </p:spPr>
      </p:pic>
    </p:spTree>
    <p:extLst>
      <p:ext uri="{BB962C8B-B14F-4D97-AF65-F5344CB8AC3E}">
        <p14:creationId xmlns:p14="http://schemas.microsoft.com/office/powerpoint/2010/main" val="3252347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Okinawa Diet Food Pyramid"/>
          <p:cNvPicPr>
            <a:picLocks noChangeAspect="1" noChangeArrowheads="1"/>
          </p:cNvPicPr>
          <p:nvPr/>
        </p:nvPicPr>
        <p:blipFill>
          <a:blip r:embed="rId2" cstate="print"/>
          <a:srcRect/>
          <a:stretch>
            <a:fillRect/>
          </a:stretch>
        </p:blipFill>
        <p:spPr bwMode="auto">
          <a:xfrm>
            <a:off x="1475656" y="476672"/>
            <a:ext cx="6276975" cy="5124451"/>
          </a:xfrm>
          <a:prstGeom prst="rect">
            <a:avLst/>
          </a:prstGeom>
          <a:noFill/>
        </p:spPr>
      </p:pic>
    </p:spTree>
    <p:extLst>
      <p:ext uri="{BB962C8B-B14F-4D97-AF65-F5344CB8AC3E}">
        <p14:creationId xmlns:p14="http://schemas.microsoft.com/office/powerpoint/2010/main" val="2212968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terpillarfitness.com/wp-content/uploads/2011/05/blue-zones.jpg"/>
          <p:cNvPicPr>
            <a:picLocks noChangeAspect="1" noChangeArrowheads="1"/>
          </p:cNvPicPr>
          <p:nvPr/>
        </p:nvPicPr>
        <p:blipFill>
          <a:blip r:embed="rId2" cstate="print"/>
          <a:srcRect/>
          <a:stretch>
            <a:fillRect/>
          </a:stretch>
        </p:blipFill>
        <p:spPr bwMode="auto">
          <a:xfrm>
            <a:off x="467544" y="332656"/>
            <a:ext cx="8496944" cy="6192688"/>
          </a:xfrm>
          <a:prstGeom prst="rect">
            <a:avLst/>
          </a:prstGeom>
          <a:noFill/>
        </p:spPr>
      </p:pic>
    </p:spTree>
    <p:extLst>
      <p:ext uri="{BB962C8B-B14F-4D97-AF65-F5344CB8AC3E}">
        <p14:creationId xmlns:p14="http://schemas.microsoft.com/office/powerpoint/2010/main" val="2252580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SEVENTH-DAY ADVENTISTS</a:t>
            </a:r>
            <a:endParaRPr lang="en-GB"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dirty="0" smtClean="0">
                <a:latin typeface="Arial" pitchFamily="34" charset="0"/>
                <a:cs typeface="Arial" pitchFamily="34" charset="0"/>
              </a:rPr>
              <a:t>‘</a:t>
            </a:r>
            <a:r>
              <a:rPr lang="en-GB" dirty="0" err="1" smtClean="0">
                <a:latin typeface="Arial" pitchFamily="34" charset="0"/>
                <a:cs typeface="Arial" pitchFamily="34" charset="0"/>
              </a:rPr>
              <a:t>Heterogenous</a:t>
            </a:r>
            <a:r>
              <a:rPr lang="en-GB" dirty="0" smtClean="0">
                <a:latin typeface="Arial" pitchFamily="34" charset="0"/>
                <a:cs typeface="Arial" pitchFamily="34" charset="0"/>
              </a:rPr>
              <a:t> group’</a:t>
            </a:r>
          </a:p>
          <a:p>
            <a:pPr lvl="1"/>
            <a:r>
              <a:rPr lang="en-GB" dirty="0" smtClean="0">
                <a:latin typeface="Arial" pitchFamily="34" charset="0"/>
                <a:cs typeface="Arial" pitchFamily="34" charset="0"/>
              </a:rPr>
              <a:t>70 000 people for 30 years</a:t>
            </a:r>
          </a:p>
          <a:p>
            <a:pPr lvl="1"/>
            <a:r>
              <a:rPr lang="en-GB" dirty="0" smtClean="0">
                <a:latin typeface="Arial" pitchFamily="34" charset="0"/>
                <a:cs typeface="Arial" pitchFamily="34" charset="0"/>
              </a:rPr>
              <a:t>average woman life 89 years (80)</a:t>
            </a:r>
          </a:p>
          <a:p>
            <a:pPr lvl="1"/>
            <a:r>
              <a:rPr lang="en-GB" dirty="0" smtClean="0">
                <a:latin typeface="Arial" pitchFamily="34" charset="0"/>
                <a:cs typeface="Arial" pitchFamily="34" charset="0"/>
              </a:rPr>
              <a:t>men live 11 years longer</a:t>
            </a:r>
          </a:p>
          <a:p>
            <a:r>
              <a:rPr lang="en-GB" dirty="0" smtClean="0">
                <a:latin typeface="Arial" pitchFamily="34" charset="0"/>
                <a:cs typeface="Arial" pitchFamily="34" charset="0"/>
              </a:rPr>
              <a:t>diet from the Bible (Gen 1:26)</a:t>
            </a:r>
          </a:p>
          <a:p>
            <a:r>
              <a:rPr lang="en-GB" dirty="0" smtClean="0">
                <a:latin typeface="Arial" pitchFamily="34" charset="0"/>
                <a:cs typeface="Arial" pitchFamily="34" charset="0"/>
              </a:rPr>
              <a:t>24 h sanctuary in time</a:t>
            </a:r>
          </a:p>
          <a:p>
            <a:pPr lvl="1"/>
            <a:r>
              <a:rPr lang="en-GB" dirty="0" smtClean="0">
                <a:latin typeface="Arial" pitchFamily="34" charset="0"/>
                <a:cs typeface="Arial" pitchFamily="34" charset="0"/>
              </a:rPr>
              <a:t>Focus on God</a:t>
            </a:r>
          </a:p>
          <a:p>
            <a:pPr lvl="1"/>
            <a:r>
              <a:rPr lang="en-GB" dirty="0" smtClean="0">
                <a:latin typeface="Arial" pitchFamily="34" charset="0"/>
                <a:cs typeface="Arial" pitchFamily="34" charset="0"/>
              </a:rPr>
              <a:t>Focus on relationships</a:t>
            </a:r>
          </a:p>
          <a:p>
            <a:r>
              <a:rPr lang="en-GB" dirty="0" smtClean="0">
                <a:latin typeface="Arial" pitchFamily="34" charset="0"/>
                <a:cs typeface="Arial" pitchFamily="34" charset="0"/>
              </a:rPr>
              <a:t>company they keep</a:t>
            </a:r>
          </a:p>
          <a:p>
            <a:r>
              <a:rPr lang="en-GB" dirty="0" smtClean="0">
                <a:latin typeface="Arial" pitchFamily="34" charset="0"/>
                <a:cs typeface="Arial" pitchFamily="34" charset="0"/>
              </a:rPr>
              <a:t>nature walks</a:t>
            </a:r>
          </a:p>
          <a:p>
            <a:endParaRPr lang="en-GB" dirty="0"/>
          </a:p>
        </p:txBody>
      </p:sp>
    </p:spTree>
    <p:extLst>
      <p:ext uri="{BB962C8B-B14F-4D97-AF65-F5344CB8AC3E}">
        <p14:creationId xmlns:p14="http://schemas.microsoft.com/office/powerpoint/2010/main" val="4196112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Ellsworth Wareham</a:t>
            </a:r>
            <a:endParaRPr lang="en-GB" dirty="0"/>
          </a:p>
        </p:txBody>
      </p:sp>
      <p:pic>
        <p:nvPicPr>
          <p:cNvPr id="4" name="Picture 2" descr="http://t2.gstatic.com/images?q=tbn:ANd9GcSGagzons0QX7BHickyLwTNLo7L3noOIcDWKBzFUC4yypOrHY8RZg"/>
          <p:cNvPicPr>
            <a:picLocks noGrp="1" noChangeAspect="1" noChangeArrowheads="1"/>
          </p:cNvPicPr>
          <p:nvPr>
            <p:ph idx="1"/>
          </p:nvPr>
        </p:nvPicPr>
        <p:blipFill>
          <a:blip r:embed="rId2" cstate="print"/>
          <a:srcRect/>
          <a:stretch>
            <a:fillRect/>
          </a:stretch>
        </p:blipFill>
        <p:spPr bwMode="auto">
          <a:xfrm>
            <a:off x="1403648" y="1844824"/>
            <a:ext cx="5400600" cy="4608512"/>
          </a:xfrm>
          <a:prstGeom prst="rect">
            <a:avLst/>
          </a:prstGeom>
          <a:noFill/>
        </p:spPr>
      </p:pic>
    </p:spTree>
    <p:extLst>
      <p:ext uri="{BB962C8B-B14F-4D97-AF65-F5344CB8AC3E}">
        <p14:creationId xmlns:p14="http://schemas.microsoft.com/office/powerpoint/2010/main" val="3654657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45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Outline</a:t>
            </a:r>
            <a:r>
              <a:rPr lang="en-GB" dirty="0" smtClean="0"/>
              <a:t> 	</a:t>
            </a:r>
            <a:endParaRPr lang="en-GB" dirty="0"/>
          </a:p>
        </p:txBody>
      </p:sp>
      <p:sp>
        <p:nvSpPr>
          <p:cNvPr id="3" name="Content Placeholder 2"/>
          <p:cNvSpPr>
            <a:spLocks noGrp="1"/>
          </p:cNvSpPr>
          <p:nvPr>
            <p:ph idx="1"/>
          </p:nvPr>
        </p:nvSpPr>
        <p:spPr/>
        <p:txBody>
          <a:bodyPr/>
          <a:lstStyle/>
          <a:p>
            <a:endParaRPr lang="en-GB" dirty="0" smtClean="0">
              <a:latin typeface="Arial" pitchFamily="34" charset="0"/>
              <a:cs typeface="Arial" pitchFamily="34" charset="0"/>
            </a:endParaRPr>
          </a:p>
          <a:p>
            <a:r>
              <a:rPr lang="en-GB" dirty="0" smtClean="0">
                <a:latin typeface="Arial" pitchFamily="34" charset="0"/>
                <a:cs typeface="Arial" pitchFamily="34" charset="0"/>
              </a:rPr>
              <a:t>Introduction </a:t>
            </a:r>
          </a:p>
          <a:p>
            <a:r>
              <a:rPr lang="en-GB" dirty="0" smtClean="0">
                <a:latin typeface="Arial" pitchFamily="34" charset="0"/>
                <a:cs typeface="Arial" pitchFamily="34" charset="0"/>
              </a:rPr>
              <a:t>Blue Zones</a:t>
            </a:r>
          </a:p>
          <a:p>
            <a:r>
              <a:rPr lang="en-GB" dirty="0">
                <a:latin typeface="Arial" pitchFamily="34" charset="0"/>
                <a:cs typeface="Arial" pitchFamily="34" charset="0"/>
              </a:rPr>
              <a:t>5</a:t>
            </a:r>
            <a:r>
              <a:rPr lang="en-GB" dirty="0" smtClean="0">
                <a:latin typeface="Arial" pitchFamily="34" charset="0"/>
                <a:cs typeface="Arial" pitchFamily="34" charset="0"/>
              </a:rPr>
              <a:t> steps (change)</a:t>
            </a:r>
          </a:p>
          <a:p>
            <a:r>
              <a:rPr lang="en-GB" dirty="0">
                <a:latin typeface="Arial" pitchFamily="34" charset="0"/>
                <a:cs typeface="Arial" pitchFamily="34" charset="0"/>
              </a:rPr>
              <a:t>Q</a:t>
            </a:r>
            <a:r>
              <a:rPr lang="en-GB" dirty="0" smtClean="0">
                <a:latin typeface="Arial" pitchFamily="34" charset="0"/>
                <a:cs typeface="Arial" pitchFamily="34" charset="0"/>
              </a:rPr>
              <a:t>uestions</a:t>
            </a:r>
            <a:endParaRPr lang="en-GB" dirty="0">
              <a:latin typeface="Arial" pitchFamily="34" charset="0"/>
              <a:cs typeface="Arial" pitchFamily="34" charset="0"/>
            </a:endParaRPr>
          </a:p>
        </p:txBody>
      </p:sp>
    </p:spTree>
    <p:extLst>
      <p:ext uri="{BB962C8B-B14F-4D97-AF65-F5344CB8AC3E}">
        <p14:creationId xmlns:p14="http://schemas.microsoft.com/office/powerpoint/2010/main" val="4217165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b="1" dirty="0" smtClean="0">
              <a:solidFill>
                <a:srgbClr val="FFC000"/>
              </a:solidFill>
            </a:endParaRPr>
          </a:p>
          <a:p>
            <a:endParaRPr lang="en-GB" b="1" dirty="0">
              <a:solidFill>
                <a:srgbClr val="FFC000"/>
              </a:solidFill>
            </a:endParaRPr>
          </a:p>
          <a:p>
            <a:endParaRPr lang="en-GB" b="1" dirty="0" smtClean="0">
              <a:solidFill>
                <a:srgbClr val="FFC000"/>
              </a:solidFill>
            </a:endParaRPr>
          </a:p>
          <a:p>
            <a:endParaRPr lang="en-GB" b="1" dirty="0">
              <a:solidFill>
                <a:srgbClr val="FFC000"/>
              </a:solidFill>
            </a:endParaRPr>
          </a:p>
          <a:p>
            <a:pPr algn="ctr"/>
            <a:r>
              <a:rPr lang="en-GB" sz="4000" b="1" dirty="0" smtClean="0">
                <a:solidFill>
                  <a:srgbClr val="FFC000"/>
                </a:solidFill>
                <a:latin typeface="Arial" pitchFamily="34" charset="0"/>
                <a:cs typeface="Arial" pitchFamily="34" charset="0"/>
              </a:rPr>
              <a:t>So what </a:t>
            </a:r>
            <a:r>
              <a:rPr lang="en-GB" sz="4000" b="1" dirty="0">
                <a:solidFill>
                  <a:srgbClr val="FFC000"/>
                </a:solidFill>
                <a:latin typeface="Arial" pitchFamily="34" charset="0"/>
                <a:cs typeface="Arial" pitchFamily="34" charset="0"/>
              </a:rPr>
              <a:t>are the common denominators?</a:t>
            </a:r>
            <a:endParaRPr lang="en-ZW" sz="4000"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endParaRPr lang="en-ZW" b="1" dirty="0">
              <a:solidFill>
                <a:srgbClr val="FFC000"/>
              </a:solidFill>
            </a:endParaRPr>
          </a:p>
        </p:txBody>
      </p:sp>
    </p:spTree>
    <p:extLst>
      <p:ext uri="{BB962C8B-B14F-4D97-AF65-F5344CB8AC3E}">
        <p14:creationId xmlns:p14="http://schemas.microsoft.com/office/powerpoint/2010/main" val="1850420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C000"/>
                </a:solidFill>
                <a:latin typeface="Arial" pitchFamily="34" charset="0"/>
                <a:cs typeface="Arial" pitchFamily="34" charset="0"/>
              </a:rPr>
              <a:t>1. MOVE NATURALLY… </a:t>
            </a:r>
            <a:endParaRPr lang="en-GB"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Arial" pitchFamily="34" charset="0"/>
                <a:cs typeface="Arial" pitchFamily="34" charset="0"/>
              </a:rPr>
              <a:t>“None of them exercise</a:t>
            </a:r>
            <a:r>
              <a:rPr lang="en-GB" dirty="0">
                <a:latin typeface="Arial" pitchFamily="34" charset="0"/>
                <a:cs typeface="Arial" pitchFamily="34" charset="0"/>
              </a:rPr>
              <a:t> </a:t>
            </a:r>
            <a:r>
              <a:rPr lang="en-GB" dirty="0" smtClean="0">
                <a:latin typeface="Arial" pitchFamily="34" charset="0"/>
                <a:cs typeface="Arial" pitchFamily="34" charset="0"/>
              </a:rPr>
              <a:t>– instead they are active without having to think about it”</a:t>
            </a:r>
          </a:p>
          <a:p>
            <a:endParaRPr lang="en-GB" dirty="0" smtClean="0">
              <a:latin typeface="Arial" pitchFamily="34" charset="0"/>
              <a:cs typeface="Arial" pitchFamily="34" charset="0"/>
            </a:endParaRPr>
          </a:p>
          <a:p>
            <a:r>
              <a:rPr lang="en-GB" dirty="0" smtClean="0">
                <a:latin typeface="Arial" pitchFamily="34" charset="0"/>
                <a:cs typeface="Arial" pitchFamily="34" charset="0"/>
              </a:rPr>
              <a:t> their lives are set up for constant activity</a:t>
            </a:r>
          </a:p>
          <a:p>
            <a:pPr lvl="2"/>
            <a:r>
              <a:rPr lang="en-GB" dirty="0" smtClean="0">
                <a:latin typeface="Arial" pitchFamily="34" charset="0"/>
                <a:cs typeface="Arial" pitchFamily="34" charset="0"/>
              </a:rPr>
              <a:t>sit on floor (Okinawa)</a:t>
            </a:r>
          </a:p>
          <a:p>
            <a:pPr lvl="2"/>
            <a:r>
              <a:rPr lang="en-GB" dirty="0" smtClean="0">
                <a:latin typeface="Arial" pitchFamily="34" charset="0"/>
                <a:cs typeface="Arial" pitchFamily="34" charset="0"/>
              </a:rPr>
              <a:t>hilly terrain, vertical houses (Sardinia)</a:t>
            </a:r>
          </a:p>
          <a:p>
            <a:pPr lvl="2"/>
            <a:r>
              <a:rPr lang="en-GB" dirty="0" smtClean="0">
                <a:latin typeface="Arial" pitchFamily="34" charset="0"/>
                <a:cs typeface="Arial" pitchFamily="34" charset="0"/>
              </a:rPr>
              <a:t>nature walks (Adventists)</a:t>
            </a:r>
          </a:p>
          <a:p>
            <a:pPr lvl="2"/>
            <a:r>
              <a:rPr lang="en-GB" dirty="0">
                <a:solidFill>
                  <a:srgbClr val="FFC000"/>
                </a:solidFill>
                <a:latin typeface="Arial" pitchFamily="34" charset="0"/>
                <a:cs typeface="Arial" pitchFamily="34" charset="0"/>
              </a:rPr>
              <a:t>w</a:t>
            </a:r>
            <a:r>
              <a:rPr lang="en-GB" dirty="0" smtClean="0">
                <a:solidFill>
                  <a:srgbClr val="FFC000"/>
                </a:solidFill>
                <a:latin typeface="Arial" pitchFamily="34" charset="0"/>
                <a:cs typeface="Arial" pitchFamily="34" charset="0"/>
              </a:rPr>
              <a:t>alk and cognitive decline</a:t>
            </a:r>
          </a:p>
          <a:p>
            <a:pPr lvl="2"/>
            <a:r>
              <a:rPr lang="en-GB" dirty="0" smtClean="0">
                <a:latin typeface="Arial" pitchFamily="34" charset="0"/>
                <a:cs typeface="Arial" pitchFamily="34" charset="0"/>
              </a:rPr>
              <a:t>Gardening</a:t>
            </a:r>
          </a:p>
          <a:p>
            <a:pPr lvl="2"/>
            <a:r>
              <a:rPr lang="en-GB" dirty="0" smtClean="0">
                <a:latin typeface="Arial" pitchFamily="34" charset="0"/>
                <a:cs typeface="Arial" pitchFamily="34" charset="0"/>
              </a:rPr>
              <a:t>SIMPLICITY</a:t>
            </a:r>
          </a:p>
          <a:p>
            <a:pPr lvl="2"/>
            <a:endParaRPr lang="en-GB" dirty="0" smtClean="0">
              <a:latin typeface="Arial" pitchFamily="34" charset="0"/>
              <a:cs typeface="Arial" pitchFamily="34" charset="0"/>
            </a:endParaRPr>
          </a:p>
          <a:p>
            <a:r>
              <a:rPr lang="en-GB" dirty="0" smtClean="0">
                <a:latin typeface="Arial" pitchFamily="34" charset="0"/>
                <a:cs typeface="Arial" pitchFamily="34" charset="0"/>
              </a:rPr>
              <a:t>‘NEAT’</a:t>
            </a:r>
          </a:p>
          <a:p>
            <a:pPr lvl="1"/>
            <a:r>
              <a:rPr lang="en-GB" dirty="0" err="1" smtClean="0">
                <a:latin typeface="Arial" pitchFamily="34" charset="0"/>
                <a:cs typeface="Arial" pitchFamily="34" charset="0"/>
              </a:rPr>
              <a:t>easychair</a:t>
            </a:r>
            <a:r>
              <a:rPr lang="en-GB" dirty="0" smtClean="0">
                <a:latin typeface="Arial" pitchFamily="34" charset="0"/>
                <a:cs typeface="Arial" pitchFamily="34" charset="0"/>
              </a:rPr>
              <a:t> is a killer!</a:t>
            </a:r>
          </a:p>
          <a:p>
            <a:pPr lvl="1"/>
            <a:r>
              <a:rPr lang="en-GB" dirty="0" smtClean="0">
                <a:latin typeface="Arial" pitchFamily="34" charset="0"/>
                <a:cs typeface="Arial" pitchFamily="34" charset="0"/>
              </a:rPr>
              <a:t>UK, walking disappeari</a:t>
            </a:r>
            <a:r>
              <a:rPr lang="en-GB" dirty="0" smtClean="0"/>
              <a:t>ng </a:t>
            </a:r>
            <a:endParaRPr lang="en-GB" dirty="0"/>
          </a:p>
        </p:txBody>
      </p:sp>
    </p:spTree>
    <p:extLst>
      <p:ext uri="{BB962C8B-B14F-4D97-AF65-F5344CB8AC3E}">
        <p14:creationId xmlns:p14="http://schemas.microsoft.com/office/powerpoint/2010/main" val="3191047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W" dirty="0"/>
          </a:p>
        </p:txBody>
      </p:sp>
      <p:sp>
        <p:nvSpPr>
          <p:cNvPr id="3" name="Title 2"/>
          <p:cNvSpPr>
            <a:spLocks noGrp="1"/>
          </p:cNvSpPr>
          <p:nvPr>
            <p:ph type="title"/>
          </p:nvPr>
        </p:nvSpPr>
        <p:spPr/>
        <p:txBody>
          <a:bodyPr/>
          <a:lstStyle/>
          <a:p>
            <a:r>
              <a:rPr lang="en-ZW" b="1" dirty="0" smtClean="0">
                <a:solidFill>
                  <a:srgbClr val="FFC000"/>
                </a:solidFill>
                <a:latin typeface="Arial" pitchFamily="34" charset="0"/>
                <a:cs typeface="Arial" pitchFamily="34" charset="0"/>
              </a:rPr>
              <a:t>Suggestions…</a:t>
            </a:r>
            <a:endParaRPr lang="en-ZW"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1609637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W" dirty="0">
                <a:latin typeface="Arial" pitchFamily="34" charset="0"/>
                <a:cs typeface="Arial" pitchFamily="34" charset="0"/>
              </a:rPr>
              <a:t>m</a:t>
            </a:r>
            <a:r>
              <a:rPr lang="en-ZW" dirty="0" smtClean="0">
                <a:latin typeface="Arial" pitchFamily="34" charset="0"/>
                <a:cs typeface="Arial" pitchFamily="34" charset="0"/>
              </a:rPr>
              <a:t>oderate and sustained activity</a:t>
            </a:r>
          </a:p>
          <a:p>
            <a:pPr lvl="1"/>
            <a:r>
              <a:rPr lang="en-ZW" dirty="0">
                <a:latin typeface="Arial" pitchFamily="34" charset="0"/>
                <a:cs typeface="Arial" pitchFamily="34" charset="0"/>
              </a:rPr>
              <a:t>r</a:t>
            </a:r>
            <a:r>
              <a:rPr lang="en-ZW" dirty="0" smtClean="0">
                <a:latin typeface="Arial" pitchFamily="34" charset="0"/>
                <a:cs typeface="Arial" pitchFamily="34" charset="0"/>
              </a:rPr>
              <a:t>egular low-intensity activity</a:t>
            </a:r>
          </a:p>
          <a:p>
            <a:pPr lvl="1"/>
            <a:endParaRPr lang="en-ZW" dirty="0" smtClean="0">
              <a:latin typeface="Arial" pitchFamily="34" charset="0"/>
              <a:cs typeface="Arial" pitchFamily="34" charset="0"/>
            </a:endParaRPr>
          </a:p>
          <a:p>
            <a:r>
              <a:rPr lang="en-ZW" dirty="0">
                <a:latin typeface="Arial" pitchFamily="34" charset="0"/>
                <a:cs typeface="Arial" pitchFamily="34" charset="0"/>
              </a:rPr>
              <a:t>a</a:t>
            </a:r>
            <a:r>
              <a:rPr lang="en-ZW" dirty="0" smtClean="0">
                <a:latin typeface="Arial" pitchFamily="34" charset="0"/>
                <a:cs typeface="Arial" pitchFamily="34" charset="0"/>
              </a:rPr>
              <a:t>erobic, balancing and muscle-strengthening</a:t>
            </a:r>
          </a:p>
          <a:p>
            <a:pPr lvl="1"/>
            <a:r>
              <a:rPr lang="en-ZW" dirty="0">
                <a:latin typeface="Arial" pitchFamily="34" charset="0"/>
                <a:cs typeface="Arial" pitchFamily="34" charset="0"/>
              </a:rPr>
              <a:t>f</a:t>
            </a:r>
            <a:r>
              <a:rPr lang="en-ZW" dirty="0" smtClean="0">
                <a:latin typeface="Arial" pitchFamily="34" charset="0"/>
                <a:cs typeface="Arial" pitchFamily="34" charset="0"/>
              </a:rPr>
              <a:t>lexibility and falls</a:t>
            </a:r>
          </a:p>
          <a:p>
            <a:pPr lvl="1"/>
            <a:r>
              <a:rPr lang="en-ZW" dirty="0" smtClean="0">
                <a:latin typeface="Arial" pitchFamily="34" charset="0"/>
                <a:cs typeface="Arial" pitchFamily="34" charset="0"/>
              </a:rPr>
              <a:t>stand on one foot when brushing teeth!</a:t>
            </a:r>
          </a:p>
          <a:p>
            <a:pPr lvl="1"/>
            <a:endParaRPr lang="en-ZW" dirty="0">
              <a:latin typeface="Arial" pitchFamily="34" charset="0"/>
              <a:cs typeface="Arial" pitchFamily="34" charset="0"/>
            </a:endParaRPr>
          </a:p>
          <a:p>
            <a:r>
              <a:rPr lang="en-ZW" dirty="0">
                <a:latin typeface="Arial" pitchFamily="34" charset="0"/>
                <a:cs typeface="Arial" pitchFamily="34" charset="0"/>
              </a:rPr>
              <a:t>a</a:t>
            </a:r>
            <a:r>
              <a:rPr lang="en-ZW" dirty="0" smtClean="0">
                <a:latin typeface="Arial" pitchFamily="34" charset="0"/>
                <a:cs typeface="Arial" pitchFamily="34" charset="0"/>
              </a:rPr>
              <a:t>t least 30 min (ideally 60) 5 times per week</a:t>
            </a:r>
          </a:p>
          <a:p>
            <a:pPr lvl="1"/>
            <a:r>
              <a:rPr lang="en-ZW" dirty="0">
                <a:latin typeface="Arial" pitchFamily="34" charset="0"/>
                <a:cs typeface="Arial" pitchFamily="34" charset="0"/>
              </a:rPr>
              <a:t>s</a:t>
            </a:r>
            <a:r>
              <a:rPr lang="en-ZW" dirty="0" smtClean="0">
                <a:latin typeface="Arial" pitchFamily="34" charset="0"/>
                <a:cs typeface="Arial" pitchFamily="34" charset="0"/>
              </a:rPr>
              <a:t>leep, depression, mood, immunity</a:t>
            </a:r>
          </a:p>
          <a:p>
            <a:endParaRPr lang="en-ZW" dirty="0">
              <a:latin typeface="Arial" pitchFamily="34" charset="0"/>
              <a:cs typeface="Arial" pitchFamily="34" charset="0"/>
            </a:endParaRPr>
          </a:p>
        </p:txBody>
      </p:sp>
      <p:sp>
        <p:nvSpPr>
          <p:cNvPr id="3" name="Title 2"/>
          <p:cNvSpPr>
            <a:spLocks noGrp="1"/>
          </p:cNvSpPr>
          <p:nvPr>
            <p:ph type="title"/>
          </p:nvPr>
        </p:nvSpPr>
        <p:spPr/>
        <p:txBody>
          <a:bodyPr/>
          <a:lstStyle/>
          <a:p>
            <a:r>
              <a:rPr lang="en-ZW" b="1" dirty="0" smtClean="0">
                <a:solidFill>
                  <a:srgbClr val="FFC000"/>
                </a:solidFill>
                <a:latin typeface="Arial" pitchFamily="34" charset="0"/>
                <a:cs typeface="Arial" pitchFamily="34" charset="0"/>
              </a:rPr>
              <a:t>Suggestions…</a:t>
            </a:r>
            <a:endParaRPr lang="en-ZW"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959285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2. ‘Hara </a:t>
            </a:r>
            <a:r>
              <a:rPr lang="en-GB" b="1" dirty="0" err="1" smtClean="0">
                <a:solidFill>
                  <a:srgbClr val="FFC000"/>
                </a:solidFill>
                <a:latin typeface="Arial" pitchFamily="34" charset="0"/>
                <a:cs typeface="Arial" pitchFamily="34" charset="0"/>
              </a:rPr>
              <a:t>Hachi</a:t>
            </a:r>
            <a:r>
              <a:rPr lang="en-GB" b="1" dirty="0" smtClean="0">
                <a:solidFill>
                  <a:srgbClr val="FFC000"/>
                </a:solidFill>
                <a:latin typeface="Arial" pitchFamily="34" charset="0"/>
                <a:cs typeface="Arial" pitchFamily="34" charset="0"/>
              </a:rPr>
              <a:t> Bu’… </a:t>
            </a:r>
            <a:endParaRPr lang="en-GB"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dirty="0" smtClean="0">
                <a:latin typeface="Arial" pitchFamily="34" charset="0"/>
                <a:cs typeface="Arial" pitchFamily="34" charset="0"/>
              </a:rPr>
              <a:t>Painlessly cut calories by 20%</a:t>
            </a:r>
          </a:p>
          <a:p>
            <a:endParaRPr lang="en-GB" dirty="0" smtClean="0">
              <a:latin typeface="Arial" pitchFamily="34" charset="0"/>
              <a:cs typeface="Arial" pitchFamily="34" charset="0"/>
            </a:endParaRPr>
          </a:p>
          <a:p>
            <a:r>
              <a:rPr lang="en-GB" dirty="0" smtClean="0">
                <a:latin typeface="Arial" pitchFamily="34" charset="0"/>
                <a:cs typeface="Arial" pitchFamily="34" charset="0"/>
              </a:rPr>
              <a:t>Calories and cellular damage from free radicals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Lose weight (positive effect on BP and cholesterol)</a:t>
            </a:r>
          </a:p>
          <a:p>
            <a:endParaRPr lang="en-GB" dirty="0" smtClean="0">
              <a:latin typeface="Arial" pitchFamily="34" charset="0"/>
              <a:cs typeface="Arial" pitchFamily="34" charset="0"/>
            </a:endParaRPr>
          </a:p>
          <a:p>
            <a:r>
              <a:rPr lang="en-GB" dirty="0" smtClean="0">
                <a:latin typeface="Arial" pitchFamily="34" charset="0"/>
                <a:cs typeface="Arial" pitchFamily="34" charset="0"/>
              </a:rPr>
              <a:t> paradox of diets</a:t>
            </a:r>
          </a:p>
          <a:p>
            <a:pPr lvl="1"/>
            <a:r>
              <a:rPr lang="en-GB" dirty="0" smtClean="0">
                <a:latin typeface="Arial" pitchFamily="34" charset="0"/>
                <a:cs typeface="Arial" pitchFamily="34" charset="0"/>
              </a:rPr>
              <a:t>‘fat-free diets’</a:t>
            </a:r>
            <a:endParaRPr lang="en-GB" dirty="0">
              <a:latin typeface="Arial" pitchFamily="34" charset="0"/>
              <a:cs typeface="Arial" pitchFamily="34" charset="0"/>
            </a:endParaRPr>
          </a:p>
        </p:txBody>
      </p:sp>
    </p:spTree>
    <p:extLst>
      <p:ext uri="{BB962C8B-B14F-4D97-AF65-F5344CB8AC3E}">
        <p14:creationId xmlns:p14="http://schemas.microsoft.com/office/powerpoint/2010/main" val="3571437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W" dirty="0"/>
          </a:p>
        </p:txBody>
      </p:sp>
      <p:sp>
        <p:nvSpPr>
          <p:cNvPr id="3" name="Title 2"/>
          <p:cNvSpPr>
            <a:spLocks noGrp="1"/>
          </p:cNvSpPr>
          <p:nvPr>
            <p:ph type="title"/>
          </p:nvPr>
        </p:nvSpPr>
        <p:spPr/>
        <p:txBody>
          <a:bodyPr/>
          <a:lstStyle/>
          <a:p>
            <a:r>
              <a:rPr lang="en-ZW" b="1" dirty="0" smtClean="0">
                <a:solidFill>
                  <a:srgbClr val="FFC000"/>
                </a:solidFill>
                <a:latin typeface="Arial" pitchFamily="34" charset="0"/>
                <a:cs typeface="Arial" pitchFamily="34" charset="0"/>
              </a:rPr>
              <a:t>Suggestions…</a:t>
            </a:r>
            <a:endParaRPr lang="en-ZW"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452910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W" dirty="0">
                <a:latin typeface="Arial" pitchFamily="34" charset="0"/>
                <a:cs typeface="Arial" pitchFamily="34" charset="0"/>
              </a:rPr>
              <a:t>n</a:t>
            </a:r>
            <a:r>
              <a:rPr lang="en-ZW" dirty="0" smtClean="0">
                <a:latin typeface="Arial" pitchFamily="34" charset="0"/>
                <a:cs typeface="Arial" pitchFamily="34" charset="0"/>
              </a:rPr>
              <a:t>o diet, work on long term</a:t>
            </a:r>
          </a:p>
          <a:p>
            <a:r>
              <a:rPr lang="en-ZW" dirty="0">
                <a:latin typeface="Arial" pitchFamily="34" charset="0"/>
                <a:cs typeface="Arial" pitchFamily="34" charset="0"/>
              </a:rPr>
              <a:t>s</a:t>
            </a:r>
            <a:r>
              <a:rPr lang="en-ZW" dirty="0" smtClean="0">
                <a:latin typeface="Arial" pitchFamily="34" charset="0"/>
                <a:cs typeface="Arial" pitchFamily="34" charset="0"/>
              </a:rPr>
              <a:t>mall plates and glasses</a:t>
            </a:r>
          </a:p>
          <a:p>
            <a:r>
              <a:rPr lang="en-ZW" dirty="0" smtClean="0">
                <a:latin typeface="Arial" pitchFamily="34" charset="0"/>
                <a:cs typeface="Arial" pitchFamily="34" charset="0"/>
              </a:rPr>
              <a:t>caloric density (volume better than calories)</a:t>
            </a:r>
          </a:p>
          <a:p>
            <a:pPr lvl="1"/>
            <a:r>
              <a:rPr lang="en-ZW" dirty="0">
                <a:latin typeface="Arial" pitchFamily="34" charset="0"/>
                <a:cs typeface="Arial" pitchFamily="34" charset="0"/>
              </a:rPr>
              <a:t>s</a:t>
            </a:r>
            <a:r>
              <a:rPr lang="en-ZW" dirty="0" smtClean="0">
                <a:latin typeface="Arial" pitchFamily="34" charset="0"/>
                <a:cs typeface="Arial" pitchFamily="34" charset="0"/>
              </a:rPr>
              <a:t>erve and store food</a:t>
            </a:r>
          </a:p>
          <a:p>
            <a:pPr lvl="1"/>
            <a:r>
              <a:rPr lang="en-ZW" dirty="0">
                <a:latin typeface="Arial" pitchFamily="34" charset="0"/>
                <a:cs typeface="Arial" pitchFamily="34" charset="0"/>
              </a:rPr>
              <a:t>m</a:t>
            </a:r>
            <a:r>
              <a:rPr lang="en-ZW" dirty="0" smtClean="0">
                <a:latin typeface="Arial" pitchFamily="34" charset="0"/>
                <a:cs typeface="Arial" pitchFamily="34" charset="0"/>
              </a:rPr>
              <a:t>ake food look bigger</a:t>
            </a:r>
          </a:p>
          <a:p>
            <a:pPr lvl="1"/>
            <a:r>
              <a:rPr lang="en-ZW" dirty="0">
                <a:latin typeface="Arial" pitchFamily="34" charset="0"/>
                <a:cs typeface="Arial" pitchFamily="34" charset="0"/>
              </a:rPr>
              <a:t>m</a:t>
            </a:r>
            <a:r>
              <a:rPr lang="en-ZW" dirty="0" smtClean="0">
                <a:latin typeface="Arial" pitchFamily="34" charset="0"/>
                <a:cs typeface="Arial" pitchFamily="34" charset="0"/>
              </a:rPr>
              <a:t>ake snacking a hassle</a:t>
            </a:r>
          </a:p>
          <a:p>
            <a:pPr lvl="1"/>
            <a:r>
              <a:rPr lang="en-ZW" dirty="0">
                <a:latin typeface="Arial" pitchFamily="34" charset="0"/>
                <a:cs typeface="Arial" pitchFamily="34" charset="0"/>
              </a:rPr>
              <a:t>b</a:t>
            </a:r>
            <a:r>
              <a:rPr lang="en-ZW" dirty="0" smtClean="0">
                <a:latin typeface="Arial" pitchFamily="34" charset="0"/>
                <a:cs typeface="Arial" pitchFamily="34" charset="0"/>
              </a:rPr>
              <a:t>uy smaller packaging</a:t>
            </a:r>
          </a:p>
          <a:p>
            <a:pPr lvl="1"/>
            <a:r>
              <a:rPr lang="en-ZW" dirty="0">
                <a:latin typeface="Arial" pitchFamily="34" charset="0"/>
                <a:cs typeface="Arial" pitchFamily="34" charset="0"/>
              </a:rPr>
              <a:t>e</a:t>
            </a:r>
            <a:r>
              <a:rPr lang="en-ZW" dirty="0" smtClean="0">
                <a:latin typeface="Arial" pitchFamily="34" charset="0"/>
                <a:cs typeface="Arial" pitchFamily="34" charset="0"/>
              </a:rPr>
              <a:t>at more slowly (and chew properly)</a:t>
            </a:r>
          </a:p>
          <a:p>
            <a:pPr lvl="1"/>
            <a:r>
              <a:rPr lang="en-ZW" dirty="0">
                <a:latin typeface="Arial" pitchFamily="34" charset="0"/>
                <a:cs typeface="Arial" pitchFamily="34" charset="0"/>
              </a:rPr>
              <a:t>f</a:t>
            </a:r>
            <a:r>
              <a:rPr lang="en-ZW" dirty="0" smtClean="0">
                <a:latin typeface="Arial" pitchFamily="34" charset="0"/>
                <a:cs typeface="Arial" pitchFamily="34" charset="0"/>
              </a:rPr>
              <a:t>ocus on food</a:t>
            </a:r>
          </a:p>
          <a:p>
            <a:pPr lvl="1"/>
            <a:r>
              <a:rPr lang="en-ZW" dirty="0">
                <a:latin typeface="Arial" pitchFamily="34" charset="0"/>
                <a:cs typeface="Arial" pitchFamily="34" charset="0"/>
              </a:rPr>
              <a:t>h</a:t>
            </a:r>
            <a:r>
              <a:rPr lang="en-ZW" dirty="0" smtClean="0">
                <a:latin typeface="Arial" pitchFamily="34" charset="0"/>
                <a:cs typeface="Arial" pitchFamily="34" charset="0"/>
              </a:rPr>
              <a:t>ave a seat</a:t>
            </a:r>
          </a:p>
          <a:p>
            <a:pPr lvl="1"/>
            <a:endParaRPr lang="en-ZW" dirty="0" smtClean="0"/>
          </a:p>
          <a:p>
            <a:endParaRPr lang="en-ZW" dirty="0"/>
          </a:p>
        </p:txBody>
      </p:sp>
      <p:sp>
        <p:nvSpPr>
          <p:cNvPr id="3" name="Title 2"/>
          <p:cNvSpPr>
            <a:spLocks noGrp="1"/>
          </p:cNvSpPr>
          <p:nvPr>
            <p:ph type="title"/>
          </p:nvPr>
        </p:nvSpPr>
        <p:spPr/>
        <p:txBody>
          <a:bodyPr/>
          <a:lstStyle/>
          <a:p>
            <a:r>
              <a:rPr lang="en-ZW" b="1" dirty="0" smtClean="0">
                <a:solidFill>
                  <a:srgbClr val="FFC000"/>
                </a:solidFill>
                <a:latin typeface="Arial" pitchFamily="34" charset="0"/>
                <a:cs typeface="Arial" pitchFamily="34" charset="0"/>
              </a:rPr>
              <a:t>Suggestions…</a:t>
            </a:r>
            <a:endParaRPr lang="en-ZW"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670989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a:t>
            </a:r>
            <a:r>
              <a:rPr lang="en-GB" b="1" dirty="0" smtClean="0">
                <a:solidFill>
                  <a:srgbClr val="FFC000"/>
                </a:solidFill>
                <a:latin typeface="Arial" pitchFamily="34" charset="0"/>
                <a:cs typeface="Arial" pitchFamily="34" charset="0"/>
              </a:rPr>
              <a:t>3. Plant based diet…</a:t>
            </a:r>
            <a:endParaRPr lang="en-GB"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lstStyle/>
          <a:p>
            <a:pPr lvl="1"/>
            <a:r>
              <a:rPr lang="en-GB" dirty="0">
                <a:latin typeface="Arial" pitchFamily="34" charset="0"/>
                <a:cs typeface="Arial" pitchFamily="34" charset="0"/>
              </a:rPr>
              <a:t>a</a:t>
            </a:r>
            <a:r>
              <a:rPr lang="en-GB" dirty="0" smtClean="0">
                <a:latin typeface="Arial" pitchFamily="34" charset="0"/>
                <a:cs typeface="Arial" pitchFamily="34" charset="0"/>
              </a:rPr>
              <a:t>void meat and processed food</a:t>
            </a:r>
          </a:p>
          <a:p>
            <a:pPr lvl="1"/>
            <a:endParaRPr lang="en-GB" dirty="0" smtClean="0">
              <a:latin typeface="Arial" pitchFamily="34" charset="0"/>
              <a:cs typeface="Arial" pitchFamily="34" charset="0"/>
            </a:endParaRPr>
          </a:p>
          <a:p>
            <a:pPr lvl="1"/>
            <a:r>
              <a:rPr lang="en-GB" dirty="0">
                <a:latin typeface="Arial" pitchFamily="34" charset="0"/>
                <a:cs typeface="Arial" pitchFamily="34" charset="0"/>
              </a:rPr>
              <a:t>t</a:t>
            </a:r>
            <a:r>
              <a:rPr lang="en-GB" dirty="0" smtClean="0">
                <a:latin typeface="Arial" pitchFamily="34" charset="0"/>
                <a:cs typeface="Arial" pitchFamily="34" charset="0"/>
              </a:rPr>
              <a:t>he protein question</a:t>
            </a:r>
          </a:p>
          <a:p>
            <a:pPr lvl="1"/>
            <a:endParaRPr lang="en-GB" dirty="0" smtClean="0">
              <a:latin typeface="Arial" pitchFamily="34" charset="0"/>
              <a:cs typeface="Arial" pitchFamily="34" charset="0"/>
            </a:endParaRPr>
          </a:p>
          <a:p>
            <a:pPr lvl="1"/>
            <a:r>
              <a:rPr lang="en-GB" dirty="0" smtClean="0">
                <a:latin typeface="Arial" pitchFamily="34" charset="0"/>
                <a:cs typeface="Arial" pitchFamily="34" charset="0"/>
              </a:rPr>
              <a:t>Genesis 1:29 “Behold, I have given you every plant yielding seed that is on the surface of all the earth, and every tree which has fruit yielding seed; it shall be food for you”</a:t>
            </a:r>
            <a:endParaRPr lang="en-GB" dirty="0">
              <a:latin typeface="Arial" pitchFamily="34" charset="0"/>
              <a:cs typeface="Arial" pitchFamily="34" charset="0"/>
            </a:endParaRPr>
          </a:p>
        </p:txBody>
      </p:sp>
    </p:spTree>
    <p:extLst>
      <p:ext uri="{BB962C8B-B14F-4D97-AF65-F5344CB8AC3E}">
        <p14:creationId xmlns:p14="http://schemas.microsoft.com/office/powerpoint/2010/main" val="895708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C000"/>
                </a:solidFill>
                <a:latin typeface="Arial" pitchFamily="34" charset="0"/>
                <a:cs typeface="Arial" pitchFamily="34" charset="0"/>
              </a:rPr>
              <a:t>4. Belong…</a:t>
            </a:r>
            <a:endParaRPr lang="en-GB"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lstStyle/>
          <a:p>
            <a:pPr lvl="1"/>
            <a:endParaRPr lang="en-GB" dirty="0" smtClean="0"/>
          </a:p>
          <a:p>
            <a:pPr lvl="1"/>
            <a:r>
              <a:rPr lang="en-GB" dirty="0" smtClean="0">
                <a:latin typeface="Arial" pitchFamily="34" charset="0"/>
                <a:cs typeface="Arial" pitchFamily="34" charset="0"/>
              </a:rPr>
              <a:t>‘isolation is harmful’</a:t>
            </a:r>
          </a:p>
          <a:p>
            <a:pPr lvl="1"/>
            <a:endParaRPr lang="en-GB" dirty="0" smtClean="0">
              <a:latin typeface="Arial" pitchFamily="34" charset="0"/>
              <a:cs typeface="Arial" pitchFamily="34" charset="0"/>
            </a:endParaRPr>
          </a:p>
          <a:p>
            <a:pPr lvl="1"/>
            <a:endParaRPr lang="en-GB" dirty="0" smtClean="0">
              <a:latin typeface="Arial" pitchFamily="34" charset="0"/>
              <a:cs typeface="Arial" pitchFamily="34" charset="0"/>
            </a:endParaRPr>
          </a:p>
          <a:p>
            <a:pPr lvl="1"/>
            <a:r>
              <a:rPr lang="en-GB" dirty="0" smtClean="0">
                <a:latin typeface="Arial" pitchFamily="34" charset="0"/>
                <a:cs typeface="Arial" pitchFamily="34" charset="0"/>
              </a:rPr>
              <a:t>Family and social support</a:t>
            </a:r>
          </a:p>
          <a:p>
            <a:pPr lvl="1"/>
            <a:endParaRPr lang="en-GB" dirty="0">
              <a:latin typeface="Arial" pitchFamily="34" charset="0"/>
              <a:cs typeface="Arial" pitchFamily="34" charset="0"/>
            </a:endParaRPr>
          </a:p>
          <a:p>
            <a:pPr lvl="1"/>
            <a:endParaRPr lang="en-GB" dirty="0" smtClean="0">
              <a:latin typeface="Arial" pitchFamily="34" charset="0"/>
              <a:cs typeface="Arial" pitchFamily="34" charset="0"/>
            </a:endParaRPr>
          </a:p>
          <a:p>
            <a:pPr lvl="1"/>
            <a:r>
              <a:rPr lang="en-GB" dirty="0" smtClean="0">
                <a:latin typeface="Arial" pitchFamily="34" charset="0"/>
                <a:cs typeface="Arial" pitchFamily="34" charset="0"/>
              </a:rPr>
              <a:t>We need to feel accepted, love and appreciated</a:t>
            </a:r>
            <a:endParaRPr lang="en-GB" dirty="0">
              <a:latin typeface="Arial" pitchFamily="34" charset="0"/>
              <a:cs typeface="Arial" pitchFamily="34" charset="0"/>
            </a:endParaRPr>
          </a:p>
        </p:txBody>
      </p:sp>
    </p:spTree>
    <p:extLst>
      <p:ext uri="{BB962C8B-B14F-4D97-AF65-F5344CB8AC3E}">
        <p14:creationId xmlns:p14="http://schemas.microsoft.com/office/powerpoint/2010/main" val="2845903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C000"/>
                </a:solidFill>
                <a:latin typeface="Arial" pitchFamily="34" charset="0"/>
                <a:cs typeface="Arial" pitchFamily="34" charset="0"/>
              </a:rPr>
              <a:t>5. Right attitude…</a:t>
            </a:r>
            <a:endParaRPr lang="en-GB"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lstStyle/>
          <a:p>
            <a:pPr lvl="1"/>
            <a:r>
              <a:rPr lang="en-GB" dirty="0" smtClean="0"/>
              <a:t>Downshift (take time out)</a:t>
            </a:r>
          </a:p>
          <a:p>
            <a:pPr lvl="1"/>
            <a:endParaRPr lang="en-GB" dirty="0" smtClean="0"/>
          </a:p>
          <a:p>
            <a:pPr lvl="1"/>
            <a:r>
              <a:rPr lang="en-GB" dirty="0" smtClean="0"/>
              <a:t>Purpose</a:t>
            </a:r>
          </a:p>
          <a:p>
            <a:pPr lvl="2"/>
            <a:r>
              <a:rPr lang="en-GB" dirty="0" smtClean="0"/>
              <a:t>vocabulary for a sense of purpose</a:t>
            </a:r>
          </a:p>
          <a:p>
            <a:pPr lvl="2"/>
            <a:r>
              <a:rPr lang="en-GB" dirty="0" smtClean="0"/>
              <a:t>‘</a:t>
            </a:r>
            <a:r>
              <a:rPr lang="en-GB" dirty="0" err="1" smtClean="0"/>
              <a:t>Ikigai</a:t>
            </a:r>
            <a:r>
              <a:rPr lang="en-GB" dirty="0" smtClean="0"/>
              <a:t>’</a:t>
            </a:r>
          </a:p>
          <a:p>
            <a:pPr lvl="1"/>
            <a:endParaRPr lang="en-GB" dirty="0" smtClean="0"/>
          </a:p>
          <a:p>
            <a:pPr lvl="1"/>
            <a:r>
              <a:rPr lang="en-GB" dirty="0" smtClean="0"/>
              <a:t>Prayer</a:t>
            </a:r>
          </a:p>
          <a:p>
            <a:pPr lvl="1"/>
            <a:endParaRPr lang="en-GB" dirty="0" smtClean="0"/>
          </a:p>
          <a:p>
            <a:pPr lvl="1"/>
            <a:r>
              <a:rPr lang="en-GB" dirty="0" smtClean="0"/>
              <a:t>stress, inflammatory response and disease</a:t>
            </a:r>
          </a:p>
          <a:p>
            <a:pPr lvl="2"/>
            <a:r>
              <a:rPr lang="en-GB" dirty="0" smtClean="0"/>
              <a:t>(vitamin s)</a:t>
            </a:r>
          </a:p>
          <a:p>
            <a:pPr lvl="1"/>
            <a:endParaRPr lang="en-GB" dirty="0"/>
          </a:p>
        </p:txBody>
      </p:sp>
    </p:spTree>
    <p:extLst>
      <p:ext uri="{BB962C8B-B14F-4D97-AF65-F5344CB8AC3E}">
        <p14:creationId xmlns:p14="http://schemas.microsoft.com/office/powerpoint/2010/main" val="3439333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Introduction…</a:t>
            </a:r>
            <a:endParaRPr lang="en-GB"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432591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W" dirty="0" smtClean="0"/>
          </a:p>
          <a:p>
            <a:endParaRPr lang="en-ZW" dirty="0"/>
          </a:p>
          <a:p>
            <a:endParaRPr lang="en-ZW" dirty="0" smtClean="0"/>
          </a:p>
          <a:p>
            <a:pPr algn="ctr"/>
            <a:r>
              <a:rPr lang="en-ZW" dirty="0" smtClean="0"/>
              <a:t> </a:t>
            </a:r>
            <a:r>
              <a:rPr lang="en-ZW" b="1" dirty="0" smtClean="0">
                <a:solidFill>
                  <a:srgbClr val="FFC000"/>
                </a:solidFill>
                <a:latin typeface="Arial" pitchFamily="34" charset="0"/>
                <a:cs typeface="Arial" pitchFamily="34" charset="0"/>
              </a:rPr>
              <a:t>3 John 2: ‘Dear friend, I pray that you may enjoy good health and that all may go well with you, even as your soul is getting along well</a:t>
            </a:r>
            <a:r>
              <a:rPr lang="en-ZW" b="1" dirty="0" smtClean="0">
                <a:solidFill>
                  <a:srgbClr val="FFC000"/>
                </a:solidFill>
              </a:rPr>
              <a:t>”</a:t>
            </a:r>
            <a:endParaRPr lang="en-ZW" b="1" dirty="0">
              <a:solidFill>
                <a:srgbClr val="FFC000"/>
              </a:solidFill>
            </a:endParaRPr>
          </a:p>
        </p:txBody>
      </p:sp>
      <p:sp>
        <p:nvSpPr>
          <p:cNvPr id="3" name="Title 2"/>
          <p:cNvSpPr>
            <a:spLocks noGrp="1"/>
          </p:cNvSpPr>
          <p:nvPr>
            <p:ph type="title"/>
          </p:nvPr>
        </p:nvSpPr>
        <p:spPr/>
        <p:txBody>
          <a:bodyPr/>
          <a:lstStyle/>
          <a:p>
            <a:r>
              <a:rPr lang="en-ZW" b="1" dirty="0" smtClean="0">
                <a:solidFill>
                  <a:srgbClr val="FFC000"/>
                </a:solidFill>
                <a:latin typeface="Arial" pitchFamily="34" charset="0"/>
                <a:cs typeface="Arial" pitchFamily="34" charset="0"/>
              </a:rPr>
              <a:t>Summary…</a:t>
            </a:r>
            <a:endParaRPr lang="en-ZW"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1595075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W" dirty="0" smtClean="0"/>
          </a:p>
          <a:p>
            <a:endParaRPr lang="en-ZW" dirty="0"/>
          </a:p>
          <a:p>
            <a:r>
              <a:rPr lang="en-ZW" dirty="0" smtClean="0">
                <a:latin typeface="Arial" pitchFamily="34" charset="0"/>
                <a:cs typeface="Arial" pitchFamily="34" charset="0"/>
              </a:rPr>
              <a:t>“Optimal nutrition for health and how to reduce the risk of diabetes”</a:t>
            </a:r>
            <a:endParaRPr lang="en-ZW" dirty="0">
              <a:latin typeface="Arial" pitchFamily="34" charset="0"/>
              <a:cs typeface="Arial" pitchFamily="34" charset="0"/>
            </a:endParaRPr>
          </a:p>
        </p:txBody>
      </p:sp>
      <p:sp>
        <p:nvSpPr>
          <p:cNvPr id="3" name="Title 2"/>
          <p:cNvSpPr>
            <a:spLocks noGrp="1"/>
          </p:cNvSpPr>
          <p:nvPr>
            <p:ph type="title"/>
          </p:nvPr>
        </p:nvSpPr>
        <p:spPr/>
        <p:txBody>
          <a:bodyPr/>
          <a:lstStyle/>
          <a:p>
            <a:r>
              <a:rPr lang="en-ZW" b="1" dirty="0" smtClean="0">
                <a:solidFill>
                  <a:srgbClr val="FFC000"/>
                </a:solidFill>
                <a:latin typeface="Arial" pitchFamily="34" charset="0"/>
                <a:cs typeface="Arial" pitchFamily="34" charset="0"/>
              </a:rPr>
              <a:t>Tomorrow’s talk…</a:t>
            </a:r>
            <a:endParaRPr lang="en-ZW"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735900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636910"/>
            <a:ext cx="6840760" cy="707886"/>
          </a:xfrm>
          <a:prstGeom prst="rect">
            <a:avLst/>
          </a:prstGeom>
          <a:noFill/>
        </p:spPr>
        <p:txBody>
          <a:bodyPr wrap="square" rtlCol="0">
            <a:spAutoFit/>
          </a:bodyPr>
          <a:lstStyle/>
          <a:p>
            <a:r>
              <a:rPr lang="en-ZW" sz="4000" b="1" dirty="0" smtClean="0">
                <a:solidFill>
                  <a:srgbClr val="FFC000"/>
                </a:solidFill>
                <a:latin typeface="Arial" pitchFamily="34" charset="0"/>
                <a:cs typeface="Arial" pitchFamily="34" charset="0"/>
              </a:rPr>
              <a:t>Are there any questions?</a:t>
            </a:r>
            <a:endParaRPr lang="en-ZW" sz="4000"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135959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The truth about aging…</a:t>
            </a:r>
            <a:endParaRPr lang="en-GB"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dirty="0" smtClean="0">
                <a:latin typeface="Arial" pitchFamily="34" charset="0"/>
                <a:cs typeface="Arial" pitchFamily="34" charset="0"/>
              </a:rPr>
              <a:t>‘Holy </a:t>
            </a:r>
            <a:r>
              <a:rPr lang="en-GB" dirty="0">
                <a:latin typeface="Arial" pitchFamily="34" charset="0"/>
                <a:cs typeface="Arial" pitchFamily="34" charset="0"/>
              </a:rPr>
              <a:t>G</a:t>
            </a:r>
            <a:r>
              <a:rPr lang="en-GB" dirty="0" smtClean="0">
                <a:latin typeface="Arial" pitchFamily="34" charset="0"/>
                <a:cs typeface="Arial" pitchFamily="34" charset="0"/>
              </a:rPr>
              <a:t>rail’, ‘Fountain of Youth’, ‘Magic source of long life’</a:t>
            </a:r>
          </a:p>
          <a:p>
            <a:pPr lvl="3"/>
            <a:r>
              <a:rPr lang="en-GB" dirty="0" smtClean="0">
                <a:latin typeface="Arial" pitchFamily="34" charset="0"/>
                <a:cs typeface="Arial" pitchFamily="34" charset="0"/>
              </a:rPr>
              <a:t>the fabled spring of water that can bestow everlasting life</a:t>
            </a:r>
          </a:p>
          <a:p>
            <a:endParaRPr lang="en-GB" dirty="0" smtClean="0">
              <a:latin typeface="Arial" pitchFamily="34" charset="0"/>
              <a:cs typeface="Arial" pitchFamily="34" charset="0"/>
            </a:endParaRPr>
          </a:p>
          <a:p>
            <a:r>
              <a:rPr lang="en-GB" dirty="0" smtClean="0">
                <a:latin typeface="Arial" pitchFamily="34" charset="0"/>
                <a:cs typeface="Arial" pitchFamily="34" charset="0"/>
              </a:rPr>
              <a:t>Idea persists</a:t>
            </a:r>
          </a:p>
          <a:p>
            <a:pPr lvl="1"/>
            <a:r>
              <a:rPr lang="en-GB" dirty="0" smtClean="0">
                <a:latin typeface="Arial" pitchFamily="34" charset="0"/>
                <a:cs typeface="Arial" pitchFamily="34" charset="0"/>
              </a:rPr>
              <a:t>‘Charlatans and fools’</a:t>
            </a:r>
          </a:p>
          <a:p>
            <a:pPr lvl="1"/>
            <a:r>
              <a:rPr lang="en-GB" dirty="0">
                <a:latin typeface="Arial" pitchFamily="34" charset="0"/>
                <a:cs typeface="Arial" pitchFamily="34" charset="0"/>
              </a:rPr>
              <a:t>v</a:t>
            </a:r>
            <a:r>
              <a:rPr lang="en-GB" dirty="0" smtClean="0">
                <a:latin typeface="Arial" pitchFamily="34" charset="0"/>
                <a:cs typeface="Arial" pitchFamily="34" charset="0"/>
              </a:rPr>
              <a:t>ested interests (pharmaceutical/beauty products companies, medical profession, alternative health practitioners etc)</a:t>
            </a:r>
          </a:p>
          <a:p>
            <a:pPr lvl="1"/>
            <a:r>
              <a:rPr lang="en-GB" dirty="0">
                <a:latin typeface="Arial" pitchFamily="34" charset="0"/>
                <a:cs typeface="Arial" pitchFamily="34" charset="0"/>
              </a:rPr>
              <a:t>p</a:t>
            </a:r>
            <a:r>
              <a:rPr lang="en-GB" dirty="0" smtClean="0">
                <a:latin typeface="Arial" pitchFamily="34" charset="0"/>
                <a:cs typeface="Arial" pitchFamily="34" charset="0"/>
              </a:rPr>
              <a:t>ill, diet or medical procedure</a:t>
            </a:r>
            <a:endParaRPr lang="en-GB" dirty="0">
              <a:latin typeface="Arial" pitchFamily="34" charset="0"/>
              <a:cs typeface="Arial" pitchFamily="34" charset="0"/>
            </a:endParaRPr>
          </a:p>
        </p:txBody>
      </p:sp>
    </p:spTree>
    <p:extLst>
      <p:ext uri="{BB962C8B-B14F-4D97-AF65-F5344CB8AC3E}">
        <p14:creationId xmlns:p14="http://schemas.microsoft.com/office/powerpoint/2010/main" val="1536796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The truth about aging…</a:t>
            </a:r>
            <a:endParaRPr lang="en-GB"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baseline="30000" dirty="0" smtClean="0">
                <a:latin typeface="Arial" pitchFamily="34" charset="0"/>
                <a:cs typeface="Arial" pitchFamily="34" charset="0"/>
              </a:rPr>
              <a:t>“</a:t>
            </a:r>
            <a:r>
              <a:rPr lang="en-GB" dirty="0" smtClean="0">
                <a:latin typeface="Arial" pitchFamily="34" charset="0"/>
                <a:cs typeface="Arial" pitchFamily="34" charset="0"/>
              </a:rPr>
              <a:t>What does the worker gain from his toil? </a:t>
            </a:r>
            <a:r>
              <a:rPr lang="en-GB" baseline="30000" dirty="0" smtClean="0">
                <a:latin typeface="Arial" pitchFamily="34" charset="0"/>
                <a:cs typeface="Arial" pitchFamily="34" charset="0"/>
              </a:rPr>
              <a:t> </a:t>
            </a:r>
            <a:r>
              <a:rPr lang="en-GB" dirty="0" smtClean="0">
                <a:latin typeface="Arial" pitchFamily="34" charset="0"/>
                <a:cs typeface="Arial" pitchFamily="34" charset="0"/>
              </a:rPr>
              <a:t>I have seen the burden God has laid on men. He has made everything beautiful in its time. </a:t>
            </a:r>
            <a:r>
              <a:rPr lang="en-GB" b="1" dirty="0" smtClean="0">
                <a:solidFill>
                  <a:srgbClr val="FFC000"/>
                </a:solidFill>
                <a:latin typeface="Arial" pitchFamily="34" charset="0"/>
                <a:cs typeface="Arial" pitchFamily="34" charset="0"/>
              </a:rPr>
              <a:t>He has also set eternity in the hearts of men</a:t>
            </a:r>
            <a:r>
              <a:rPr lang="en-GB" dirty="0" smtClean="0">
                <a:solidFill>
                  <a:srgbClr val="FFC000"/>
                </a:solidFill>
                <a:latin typeface="Arial" pitchFamily="34" charset="0"/>
                <a:cs typeface="Arial" pitchFamily="34" charset="0"/>
              </a:rPr>
              <a:t>;</a:t>
            </a:r>
            <a:r>
              <a:rPr lang="en-GB" dirty="0" smtClean="0">
                <a:latin typeface="Arial" pitchFamily="34" charset="0"/>
                <a:cs typeface="Arial" pitchFamily="34" charset="0"/>
              </a:rPr>
              <a:t> yet they cannot fathom what God has done from beginning to end.</a:t>
            </a:r>
            <a:r>
              <a:rPr lang="en-GB" baseline="30000" dirty="0" smtClean="0">
                <a:latin typeface="Arial" pitchFamily="34" charset="0"/>
                <a:cs typeface="Arial" pitchFamily="34" charset="0"/>
              </a:rPr>
              <a:t> </a:t>
            </a:r>
            <a:r>
              <a:rPr lang="en-GB" dirty="0" smtClean="0">
                <a:latin typeface="Arial" pitchFamily="34" charset="0"/>
                <a:cs typeface="Arial" pitchFamily="34" charset="0"/>
              </a:rPr>
              <a:t>I know that there is nothing better for men than to be happy and do good while they live. That everyone may eat and drink, and find satisfaction in all his toil—this is the gift of God.”</a:t>
            </a:r>
          </a:p>
          <a:p>
            <a:pPr lvl="2"/>
            <a:endParaRPr lang="en-GB" b="1" dirty="0" smtClean="0">
              <a:latin typeface="Arial" pitchFamily="34" charset="0"/>
              <a:cs typeface="Arial" pitchFamily="34" charset="0"/>
            </a:endParaRPr>
          </a:p>
          <a:p>
            <a:pPr lvl="2"/>
            <a:r>
              <a:rPr lang="en-GB" b="1" dirty="0" smtClean="0">
                <a:latin typeface="Arial" pitchFamily="34" charset="0"/>
                <a:cs typeface="Arial" pitchFamily="34" charset="0"/>
              </a:rPr>
              <a:t>Ecclesiastes </a:t>
            </a:r>
            <a:r>
              <a:rPr lang="en-GB" b="1" dirty="0">
                <a:latin typeface="Arial" pitchFamily="34" charset="0"/>
                <a:cs typeface="Arial" pitchFamily="34" charset="0"/>
              </a:rPr>
              <a:t>3:9-13</a:t>
            </a:r>
          </a:p>
          <a:p>
            <a:pPr lvl="2"/>
            <a:endParaRPr lang="en-GB" dirty="0">
              <a:latin typeface="Arial" pitchFamily="34" charset="0"/>
              <a:cs typeface="Arial" pitchFamily="34" charset="0"/>
            </a:endParaRPr>
          </a:p>
        </p:txBody>
      </p:sp>
    </p:spTree>
    <p:extLst>
      <p:ext uri="{BB962C8B-B14F-4D97-AF65-F5344CB8AC3E}">
        <p14:creationId xmlns:p14="http://schemas.microsoft.com/office/powerpoint/2010/main" val="1271856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The truth about aging…</a:t>
            </a:r>
            <a:endParaRPr lang="en-GB"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p:txBody>
          <a:bodyPr/>
          <a:lstStyle/>
          <a:p>
            <a:pPr>
              <a:buNone/>
            </a:pPr>
            <a:endParaRPr lang="en-GB" dirty="0" smtClean="0"/>
          </a:p>
          <a:p>
            <a:r>
              <a:rPr lang="en-GB" dirty="0" smtClean="0">
                <a:latin typeface="Arial" pitchFamily="34" charset="0"/>
                <a:cs typeface="Arial" pitchFamily="34" charset="0"/>
              </a:rPr>
              <a:t>What  exactly is aging?</a:t>
            </a:r>
          </a:p>
          <a:p>
            <a:pPr>
              <a:buNone/>
            </a:pPr>
            <a:endParaRPr lang="en-GB" dirty="0" smtClean="0">
              <a:latin typeface="Arial" pitchFamily="34" charset="0"/>
              <a:cs typeface="Arial" pitchFamily="34" charset="0"/>
            </a:endParaRPr>
          </a:p>
          <a:p>
            <a:r>
              <a:rPr lang="en-GB" dirty="0" smtClean="0">
                <a:latin typeface="Arial" pitchFamily="34" charset="0"/>
                <a:cs typeface="Arial" pitchFamily="34" charset="0"/>
              </a:rPr>
              <a:t>Is your age predetermined?</a:t>
            </a:r>
          </a:p>
          <a:p>
            <a:pPr lvl="2"/>
            <a:r>
              <a:rPr lang="en-GB" dirty="0" smtClean="0">
                <a:latin typeface="Arial" pitchFamily="34" charset="0"/>
                <a:cs typeface="Arial" pitchFamily="34" charset="0"/>
              </a:rPr>
              <a:t>Hard-wired or written in our genes?</a:t>
            </a:r>
          </a:p>
          <a:p>
            <a:pPr lvl="2"/>
            <a:r>
              <a:rPr lang="en-GB" dirty="0" smtClean="0">
                <a:latin typeface="Arial" pitchFamily="34" charset="0"/>
                <a:cs typeface="Arial" pitchFamily="34" charset="0"/>
              </a:rPr>
              <a:t>Genetic clock?</a:t>
            </a:r>
          </a:p>
          <a:p>
            <a:pPr lvl="2"/>
            <a:r>
              <a:rPr lang="en-GB" dirty="0" smtClean="0">
                <a:latin typeface="Arial" pitchFamily="34" charset="0"/>
                <a:cs typeface="Arial" pitchFamily="34" charset="0"/>
              </a:rPr>
              <a:t>Accumulation of toxins?</a:t>
            </a:r>
          </a:p>
          <a:p>
            <a:pPr lvl="2"/>
            <a:r>
              <a:rPr lang="en-GB" dirty="0" smtClean="0">
                <a:latin typeface="Arial" pitchFamily="34" charset="0"/>
                <a:cs typeface="Arial" pitchFamily="34" charset="0"/>
              </a:rPr>
              <a:t>Heart rate?</a:t>
            </a:r>
          </a:p>
          <a:p>
            <a:pPr lvl="2"/>
            <a:endParaRPr lang="en-GB" dirty="0"/>
          </a:p>
          <a:p>
            <a:endParaRPr lang="en-GB" dirty="0"/>
          </a:p>
        </p:txBody>
      </p:sp>
    </p:spTree>
    <p:extLst>
      <p:ext uri="{BB962C8B-B14F-4D97-AF65-F5344CB8AC3E}">
        <p14:creationId xmlns:p14="http://schemas.microsoft.com/office/powerpoint/2010/main" val="3234166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smtClean="0"/>
          </a:p>
          <a:p>
            <a:r>
              <a:rPr lang="en-GB" dirty="0" smtClean="0">
                <a:latin typeface="Arial" pitchFamily="34" charset="0"/>
                <a:cs typeface="Arial" pitchFamily="34" charset="0"/>
              </a:rPr>
              <a:t>Is there an </a:t>
            </a:r>
            <a:r>
              <a:rPr lang="en-GB" b="1" u="sng" dirty="0" smtClean="0">
                <a:latin typeface="Arial" pitchFamily="34" charset="0"/>
                <a:cs typeface="Arial" pitchFamily="34" charset="0"/>
              </a:rPr>
              <a:t>optimal formula</a:t>
            </a:r>
            <a:r>
              <a:rPr lang="en-GB" dirty="0" smtClean="0">
                <a:latin typeface="Arial" pitchFamily="34" charset="0"/>
                <a:cs typeface="Arial" pitchFamily="34" charset="0"/>
              </a:rPr>
              <a:t> for longevity?</a:t>
            </a:r>
          </a:p>
          <a:p>
            <a:pPr lvl="1">
              <a:buNone/>
            </a:pPr>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a:p>
            <a:r>
              <a:rPr lang="en-GB" dirty="0" smtClean="0">
                <a:latin typeface="Arial" pitchFamily="34" charset="0"/>
                <a:cs typeface="Arial" pitchFamily="34" charset="0"/>
              </a:rPr>
              <a:t>What really makes us live </a:t>
            </a:r>
            <a:r>
              <a:rPr lang="en-GB" b="1" u="sng" dirty="0" smtClean="0">
                <a:latin typeface="Arial" pitchFamily="34" charset="0"/>
                <a:cs typeface="Arial" pitchFamily="34" charset="0"/>
              </a:rPr>
              <a:t>longer, better</a:t>
            </a:r>
            <a:r>
              <a:rPr lang="en-GB" dirty="0" smtClean="0">
                <a:latin typeface="Arial" pitchFamily="34" charset="0"/>
                <a:cs typeface="Arial" pitchFamily="34" charset="0"/>
              </a:rPr>
              <a:t>?</a:t>
            </a:r>
            <a:endParaRPr lang="en-GB" dirty="0">
              <a:latin typeface="Arial" pitchFamily="34" charset="0"/>
              <a:cs typeface="Arial" pitchFamily="34" charset="0"/>
            </a:endParaRPr>
          </a:p>
        </p:txBody>
      </p:sp>
    </p:spTree>
    <p:extLst>
      <p:ext uri="{BB962C8B-B14F-4D97-AF65-F5344CB8AC3E}">
        <p14:creationId xmlns:p14="http://schemas.microsoft.com/office/powerpoint/2010/main" val="1687202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C000"/>
                </a:solidFill>
                <a:latin typeface="Arial" pitchFamily="34" charset="0"/>
                <a:cs typeface="Arial" pitchFamily="34" charset="0"/>
              </a:rPr>
              <a:t>The truth about aging</a:t>
            </a:r>
            <a:r>
              <a:rPr lang="en-GB" b="1" dirty="0" smtClean="0">
                <a:solidFill>
                  <a:srgbClr val="FFC000"/>
                </a:solidFill>
              </a:rPr>
              <a:t>…</a:t>
            </a:r>
            <a:endParaRPr lang="en-GB" b="1" dirty="0">
              <a:solidFill>
                <a:srgbClr val="FFC000"/>
              </a:solidFill>
            </a:endParaRPr>
          </a:p>
        </p:txBody>
      </p:sp>
      <p:sp>
        <p:nvSpPr>
          <p:cNvPr id="3" name="Content Placeholder 2"/>
          <p:cNvSpPr>
            <a:spLocks noGrp="1"/>
          </p:cNvSpPr>
          <p:nvPr>
            <p:ph idx="1"/>
          </p:nvPr>
        </p:nvSpPr>
        <p:spPr/>
        <p:txBody>
          <a:bodyPr>
            <a:normAutofit/>
          </a:bodyPr>
          <a:lstStyle/>
          <a:p>
            <a:r>
              <a:rPr lang="en-GB" dirty="0" smtClean="0">
                <a:latin typeface="Arial" pitchFamily="34" charset="0"/>
                <a:cs typeface="Arial" pitchFamily="34" charset="0"/>
              </a:rPr>
              <a:t>Danish twin studies:</a:t>
            </a:r>
          </a:p>
          <a:p>
            <a:r>
              <a:rPr lang="en-GB" sz="2400" b="1" i="1" dirty="0" smtClean="0">
                <a:latin typeface="Arial" pitchFamily="34" charset="0"/>
                <a:cs typeface="Arial" pitchFamily="34" charset="0"/>
              </a:rPr>
              <a:t>The heritability of human longevity: a population-based study of 2872 Danish twin pairs born 1870-1900. Hum Genet 1996 1996 Mar;97(3):319-23</a:t>
            </a:r>
          </a:p>
          <a:p>
            <a:pPr>
              <a:buNone/>
            </a:pPr>
            <a:endParaRPr lang="en-GB" dirty="0" smtClean="0">
              <a:latin typeface="Arial" pitchFamily="34" charset="0"/>
              <a:cs typeface="Arial" pitchFamily="34" charset="0"/>
            </a:endParaRPr>
          </a:p>
          <a:p>
            <a:pPr lvl="1"/>
            <a:r>
              <a:rPr lang="en-GB" dirty="0" smtClean="0">
                <a:latin typeface="Arial" pitchFamily="34" charset="0"/>
                <a:cs typeface="Arial" pitchFamily="34" charset="0"/>
              </a:rPr>
              <a:t>Only about 10% of how long we live is dictated by our genes</a:t>
            </a:r>
          </a:p>
          <a:p>
            <a:pPr lvl="1">
              <a:buNone/>
            </a:pPr>
            <a:endParaRPr lang="en-GB" dirty="0" smtClean="0">
              <a:latin typeface="Arial" pitchFamily="34" charset="0"/>
              <a:cs typeface="Arial" pitchFamily="34" charset="0"/>
            </a:endParaRPr>
          </a:p>
          <a:p>
            <a:pPr lvl="1"/>
            <a:r>
              <a:rPr lang="en-GB" dirty="0" smtClean="0">
                <a:latin typeface="Arial" pitchFamily="34" charset="0"/>
                <a:cs typeface="Arial" pitchFamily="34" charset="0"/>
              </a:rPr>
              <a:t>The </a:t>
            </a:r>
            <a:r>
              <a:rPr lang="en-GB" b="1" u="sng" dirty="0" smtClean="0">
                <a:latin typeface="Arial" pitchFamily="34" charset="0"/>
                <a:cs typeface="Arial" pitchFamily="34" charset="0"/>
              </a:rPr>
              <a:t>other 90% </a:t>
            </a:r>
            <a:r>
              <a:rPr lang="en-GB" dirty="0" smtClean="0">
                <a:latin typeface="Arial" pitchFamily="34" charset="0"/>
                <a:cs typeface="Arial" pitchFamily="34" charset="0"/>
              </a:rPr>
              <a:t>is determined by our lifestyles and the everyday choices we make</a:t>
            </a:r>
            <a:endParaRPr lang="en-GB"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1672609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TotalTime>
  <Words>963</Words>
  <Application>Microsoft Office PowerPoint</Application>
  <PresentationFormat>On-screen Show (4:3)</PresentationFormat>
  <Paragraphs>211</Paragraphs>
  <Slides>42</Slides>
  <Notes>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Paper</vt:lpstr>
      <vt:lpstr>PowerPoint Presentation</vt:lpstr>
      <vt:lpstr>PowerPoint Presentation</vt:lpstr>
      <vt:lpstr>Outline  </vt:lpstr>
      <vt:lpstr>Introduction…</vt:lpstr>
      <vt:lpstr>The truth about aging…</vt:lpstr>
      <vt:lpstr>The truth about aging…</vt:lpstr>
      <vt:lpstr>The truth about aging…</vt:lpstr>
      <vt:lpstr>PowerPoint Presentation</vt:lpstr>
      <vt:lpstr>The truth about aging…</vt:lpstr>
      <vt:lpstr>The missing years…</vt:lpstr>
      <vt:lpstr>PowerPoint Presentation</vt:lpstr>
      <vt:lpstr>PowerPoint Presentation</vt:lpstr>
      <vt:lpstr>PowerPoint Presentation</vt:lpstr>
      <vt:lpstr>SARDINIA</vt:lpstr>
      <vt:lpstr>PowerPoint Presentation</vt:lpstr>
      <vt:lpstr>PowerPoint Presentation</vt:lpstr>
      <vt:lpstr>PowerPoint Presentation</vt:lpstr>
      <vt:lpstr>PowerPoint Presentation</vt:lpstr>
      <vt:lpstr>PowerPoint Presentation</vt:lpstr>
      <vt:lpstr>PowerPoint Presentation</vt:lpstr>
      <vt:lpstr>OKINAWA</vt:lpstr>
      <vt:lpstr>PowerPoint Presentation</vt:lpstr>
      <vt:lpstr>What do they do?</vt:lpstr>
      <vt:lpstr>PowerPoint Presentation</vt:lpstr>
      <vt:lpstr>PowerPoint Presentation</vt:lpstr>
      <vt:lpstr>PowerPoint Presentation</vt:lpstr>
      <vt:lpstr>SEVENTH-DAY ADVENTISTS</vt:lpstr>
      <vt:lpstr>Ellsworth Wareham</vt:lpstr>
      <vt:lpstr>PowerPoint Presentation</vt:lpstr>
      <vt:lpstr>PowerPoint Presentation</vt:lpstr>
      <vt:lpstr>1. MOVE NATURALLY… </vt:lpstr>
      <vt:lpstr>Suggestions…</vt:lpstr>
      <vt:lpstr>Suggestions…</vt:lpstr>
      <vt:lpstr>2. ‘Hara Hachi Bu’… </vt:lpstr>
      <vt:lpstr>Suggestions…</vt:lpstr>
      <vt:lpstr>Suggestions…</vt:lpstr>
      <vt:lpstr> 3. Plant based diet…</vt:lpstr>
      <vt:lpstr>4. Belong…</vt:lpstr>
      <vt:lpstr>5. Right attitude…</vt:lpstr>
      <vt:lpstr>Summary…</vt:lpstr>
      <vt:lpstr>Tomorrow’s talk…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fesatho</dc:creator>
  <cp:lastModifiedBy>Peter Jeynes</cp:lastModifiedBy>
  <cp:revision>60</cp:revision>
  <dcterms:created xsi:type="dcterms:W3CDTF">2013-06-04T20:03:33Z</dcterms:created>
  <dcterms:modified xsi:type="dcterms:W3CDTF">2013-08-27T09:00:39Z</dcterms:modified>
</cp:coreProperties>
</file>